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7" r:id="rId2"/>
    <p:sldId id="343" r:id="rId3"/>
    <p:sldId id="410" r:id="rId4"/>
    <p:sldId id="411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8" r:id="rId43"/>
    <p:sldId id="389" r:id="rId44"/>
    <p:sldId id="390" r:id="rId45"/>
    <p:sldId id="391" r:id="rId46"/>
    <p:sldId id="392" r:id="rId47"/>
    <p:sldId id="393" r:id="rId48"/>
    <p:sldId id="394" r:id="rId49"/>
    <p:sldId id="396" r:id="rId50"/>
    <p:sldId id="397" r:id="rId51"/>
    <p:sldId id="398" r:id="rId52"/>
    <p:sldId id="399" r:id="rId53"/>
    <p:sldId id="400" r:id="rId54"/>
    <p:sldId id="401" r:id="rId55"/>
    <p:sldId id="402" r:id="rId56"/>
    <p:sldId id="403" r:id="rId57"/>
    <p:sldId id="404" r:id="rId58"/>
    <p:sldId id="405" r:id="rId59"/>
    <p:sldId id="406" r:id="rId60"/>
    <p:sldId id="407" r:id="rId61"/>
    <p:sldId id="408" r:id="rId62"/>
    <p:sldId id="409" r:id="rId63"/>
    <p:sldId id="412" r:id="rId64"/>
    <p:sldId id="413" r:id="rId65"/>
    <p:sldId id="414" r:id="rId66"/>
    <p:sldId id="415" r:id="rId67"/>
    <p:sldId id="335" r:id="rId68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474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10.09.2021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10.09.2021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10.09.2021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10/09/2021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E7884882-FB12-4BC8-9960-9AD8104D7FAE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140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9916976-5D93-46E4-A98A-FAD63E4D0EA8}" type="datetimeFigureOut">
              <a:rPr lang="en-US" dirty="0"/>
              <a:t>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20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39CD0D2-FA0C-4DD6-9FFE-ED518C2FDEF9}" type="datetimeFigureOut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10.09.2021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F22EF-B63D-4228-991B-91E812D61AC5}" type="slidenum">
              <a:rPr lang="pl-P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l-P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99"/>
            <a:ext cx="9252520" cy="555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2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5" r:id="rId55"/>
    <p:sldLayoutId id="2147483806" r:id="rId56"/>
    <p:sldLayoutId id="2147483807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r>
              <a:rPr lang="pl-PL" dirty="0"/>
              <a:t>SZKOLENIE:  Adobe </a:t>
            </a:r>
            <a:r>
              <a:rPr lang="pl-PL" dirty="0" err="1"/>
              <a:t>Indesign</a:t>
            </a:r>
            <a:r>
              <a:rPr lang="pl-PL" dirty="0"/>
              <a:t> (poziom podstawowy)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79757"/>
          </a:xfrm>
        </p:spPr>
        <p:txBody>
          <a:bodyPr/>
          <a:lstStyle/>
          <a:p>
            <a:r>
              <a:rPr lang="pl-PL" dirty="0"/>
              <a:t>Trener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122A0-295E-46EB-AEB4-33B746E70C4B}" type="slidenum">
              <a:rPr lang="pl-PL" altLang="pl-PL"/>
              <a:pPr/>
              <a:t>10</a:t>
            </a:fld>
            <a:endParaRPr lang="pl-PL" altLang="pl-PL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907" y="195263"/>
            <a:ext cx="4589860" cy="914400"/>
          </a:xfrm>
        </p:spPr>
        <p:txBody>
          <a:bodyPr>
            <a:normAutofit/>
          </a:bodyPr>
          <a:lstStyle/>
          <a:p>
            <a:r>
              <a:rPr lang="pl-PL" altLang="pl-PL" b="1"/>
              <a:t>Barwa w grafice komputerowej</a:t>
            </a:r>
            <a:r>
              <a:rPr lang="pl-PL" altLang="pl-PL"/>
              <a:t> 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3006329" y="1113235"/>
            <a:ext cx="4752975" cy="364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350" b="1"/>
              <a:t>Pojęcie barwy</a:t>
            </a:r>
            <a:endParaRPr lang="pl-PL" altLang="pl-PL" sz="1350"/>
          </a:p>
          <a:p>
            <a:r>
              <a:rPr lang="pl-PL" altLang="pl-PL" sz="1350"/>
              <a:t>Pojęcie subiektywne, zależne  od  obserwacji,  brak  jednolitej  teorii,  przed  zastosowaniami komputerowymi osobne traktowanie w  </a:t>
            </a:r>
            <a:r>
              <a:rPr lang="pl-PL" altLang="pl-PL" sz="1350">
                <a:latin typeface="Arial Black" panose="020B0A04020102020204" pitchFamily="34" charset="0"/>
              </a:rPr>
              <a:t>fizyce</a:t>
            </a:r>
            <a:r>
              <a:rPr lang="pl-PL" altLang="pl-PL" sz="1350"/>
              <a:t>  (</a:t>
            </a:r>
            <a:r>
              <a:rPr lang="pl-PL" altLang="pl-PL" sz="1500" b="1"/>
              <a:t>fala  świetlna  ze  wszystkimi aspektami fali</a:t>
            </a:r>
            <a:r>
              <a:rPr lang="pl-PL" altLang="pl-PL" sz="1350"/>
              <a:t>), </a:t>
            </a:r>
            <a:r>
              <a:rPr lang="pl-PL" altLang="pl-PL" sz="1350">
                <a:latin typeface="Arial Black" panose="020B0A04020102020204" pitchFamily="34" charset="0"/>
              </a:rPr>
              <a:t>biologia</a:t>
            </a:r>
            <a:r>
              <a:rPr lang="pl-PL" altLang="pl-PL" sz="1350"/>
              <a:t> (</a:t>
            </a:r>
            <a:r>
              <a:rPr lang="pl-PL" altLang="pl-PL" sz="1500" b="1"/>
              <a:t>postrzeganie poprzez komórki  nerwowe  oka</a:t>
            </a:r>
            <a:r>
              <a:rPr lang="pl-PL" altLang="pl-PL" sz="1350"/>
              <a:t>),  </a:t>
            </a:r>
            <a:r>
              <a:rPr lang="pl-PL" altLang="pl-PL" sz="1350">
                <a:latin typeface="Arial Black" panose="020B0A04020102020204" pitchFamily="34" charset="0"/>
              </a:rPr>
              <a:t>psychologia</a:t>
            </a:r>
            <a:r>
              <a:rPr lang="pl-PL" altLang="pl-PL" sz="1350"/>
              <a:t> (</a:t>
            </a:r>
            <a:r>
              <a:rPr lang="pl-PL" altLang="pl-PL" sz="1500" b="1"/>
              <a:t>psychologiczny odbiór barwy</a:t>
            </a:r>
            <a:r>
              <a:rPr lang="pl-PL" altLang="pl-PL" sz="1350"/>
              <a:t>), </a:t>
            </a:r>
            <a:r>
              <a:rPr lang="pl-PL" altLang="pl-PL" sz="1350">
                <a:latin typeface="Arial Black" panose="020B0A04020102020204" pitchFamily="34" charset="0"/>
              </a:rPr>
              <a:t>farbiarstwo</a:t>
            </a:r>
            <a:r>
              <a:rPr lang="pl-PL" altLang="pl-PL" sz="1350"/>
              <a:t> (</a:t>
            </a:r>
            <a:r>
              <a:rPr lang="pl-PL" altLang="pl-PL" sz="1500" b="1"/>
              <a:t>zagadnienia mieszania w celu uzyskanie</a:t>
            </a:r>
          </a:p>
          <a:p>
            <a:r>
              <a:rPr lang="pl-PL" altLang="pl-PL" sz="1500" b="1"/>
              <a:t>właściwej  i  trwałej  barwy</a:t>
            </a:r>
            <a:r>
              <a:rPr lang="pl-PL" altLang="pl-PL" sz="1350"/>
              <a:t>),  </a:t>
            </a:r>
            <a:r>
              <a:rPr lang="pl-PL" altLang="pl-PL" sz="1350">
                <a:latin typeface="Arial Black" panose="020B0A04020102020204" pitchFamily="34" charset="0"/>
              </a:rPr>
              <a:t>fotografia  i  film</a:t>
            </a:r>
            <a:r>
              <a:rPr lang="pl-PL" altLang="pl-PL" sz="1350"/>
              <a:t>  (</a:t>
            </a:r>
            <a:r>
              <a:rPr lang="pl-PL" altLang="pl-PL" sz="1500" b="1"/>
              <a:t>pamiętanie  barwy  na  emulsji  światłoczułej oraz jej odtworzenie na papierze  światłoczułym</a:t>
            </a:r>
            <a:r>
              <a:rPr lang="pl-PL" altLang="pl-PL" sz="1350"/>
              <a:t>),  </a:t>
            </a:r>
            <a:r>
              <a:rPr lang="pl-PL" altLang="pl-PL" sz="1350">
                <a:latin typeface="Arial Black" panose="020B0A04020102020204" pitchFamily="34" charset="0"/>
              </a:rPr>
              <a:t>telewizja</a:t>
            </a:r>
            <a:r>
              <a:rPr lang="pl-PL" altLang="pl-PL" sz="1350"/>
              <a:t>  (</a:t>
            </a:r>
            <a:r>
              <a:rPr lang="pl-PL" altLang="pl-PL" sz="1500" b="1"/>
              <a:t>barwy w urządzeniach wyświetlających</a:t>
            </a:r>
            <a:r>
              <a:rPr lang="pl-PL" altLang="pl-PL" sz="1350"/>
              <a:t>). Dopiero rozwój grafiki komputerowej wypracował wspólne i całościowe  spojrzenie na barwę -  chociaż początki  to  teoria  malarstwa z wprowadzeniem stosowanego nazewnictwa.</a:t>
            </a:r>
          </a:p>
        </p:txBody>
      </p:sp>
    </p:spTree>
    <p:extLst>
      <p:ext uri="{BB962C8B-B14F-4D97-AF65-F5344CB8AC3E}">
        <p14:creationId xmlns:p14="http://schemas.microsoft.com/office/powerpoint/2010/main" val="3676710814"/>
      </p:ext>
    </p:extLst>
  </p:cSld>
  <p:clrMapOvr>
    <a:masterClrMapping/>
  </p:clrMapOvr>
  <p:transition spd="slow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D69E4-74B3-4B56-BD04-11B44E2F3C75}" type="slidenum">
              <a:rPr lang="pl-PL" altLang="pl-PL"/>
              <a:pPr/>
              <a:t>11</a:t>
            </a:fld>
            <a:endParaRPr lang="pl-PL" altLang="pl-PL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2951561" y="1437086"/>
            <a:ext cx="4806553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Stąd  też istotne elementy barwy takie jak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odcień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(rodzaj koloru),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nasycenie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 (ilość koloru) - przy jego zmniejszaniu niezależnie od odcienia uzyskujemy barwę białą,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jasność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(ilość światła) - przy zmniejszaniu niezależnie od odcienia uzyskuje się barwę czarną.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Barwy achromatyczne  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(bezkolorowe)  - o zerowym nasyceniu, 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tinty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w wyniku dodania bieli do czystego koloru,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cienie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powstałe poprzez dodanie czerni do czystego koloru,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tony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dodanie bieli i czerni w różnych proporcjach, </a:t>
            </a:r>
            <a:r>
              <a:rPr lang="pl-PL" altLang="pl-PL" sz="1500" b="1">
                <a:effectLst>
                  <a:outerShdw blurRad="38100" dist="38100" dir="2700000" algn="tl">
                    <a:srgbClr val="C0C0C0"/>
                  </a:outerShdw>
                </a:effectLst>
              </a:rPr>
              <a:t>barwy chromatyczne</a:t>
            </a:r>
            <a:r>
              <a:rPr lang="pl-PL" altLang="pl-PL" sz="1500">
                <a:effectLst>
                  <a:outerShdw blurRad="38100" dist="38100" dir="2700000" algn="tl">
                    <a:srgbClr val="C0C0C0"/>
                  </a:outerShdw>
                </a:effectLst>
              </a:rPr>
              <a:t> - wykazujące kolor.</a:t>
            </a:r>
          </a:p>
        </p:txBody>
      </p:sp>
    </p:spTree>
    <p:extLst>
      <p:ext uri="{BB962C8B-B14F-4D97-AF65-F5344CB8AC3E}">
        <p14:creationId xmlns:p14="http://schemas.microsoft.com/office/powerpoint/2010/main" val="2627788214"/>
      </p:ext>
    </p:extLst>
  </p:cSld>
  <p:clrMapOvr>
    <a:masterClrMapping/>
  </p:clrMapOvr>
  <p:transition spd="slow"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17DEC-E75B-4F5F-A8FB-DBFC81D5C08E}" type="slidenum">
              <a:rPr lang="pl-PL" altLang="pl-PL"/>
              <a:pPr/>
              <a:t>12</a:t>
            </a:fld>
            <a:endParaRPr lang="pl-PL" altLang="pl-PL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Elementy barwy I</a:t>
            </a:r>
          </a:p>
        </p:txBody>
      </p:sp>
      <p:pic>
        <p:nvPicPr>
          <p:cNvPr id="583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7799" y="1200150"/>
            <a:ext cx="4087415" cy="33718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394471693"/>
      </p:ext>
    </p:extLst>
  </p:cSld>
  <p:clrMapOvr>
    <a:masterClrMapping/>
  </p:clrMapOvr>
  <p:transition spd="slow"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10D33-CDDF-4060-AB9F-85FE728FB3FF}" type="slidenum">
              <a:rPr lang="pl-PL" altLang="pl-PL"/>
              <a:pPr/>
              <a:t>13</a:t>
            </a:fld>
            <a:endParaRPr lang="pl-PL" altLang="pl-PL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barwa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3006330" y="1645117"/>
            <a:ext cx="480179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Światło to promieniowanie elektromagnetyczne </a:t>
            </a:r>
            <a:br>
              <a:rPr lang="pl-PL" altLang="pl-PL" sz="1500"/>
            </a:br>
            <a:r>
              <a:rPr lang="pl-PL" altLang="pl-PL" sz="1500"/>
              <a:t>o długości fali od 380 do 780 nm. W zakresie od 380 </a:t>
            </a:r>
            <a:br>
              <a:rPr lang="pl-PL" altLang="pl-PL" sz="1500"/>
            </a:br>
            <a:r>
              <a:rPr lang="pl-PL" altLang="pl-PL" sz="1500"/>
              <a:t>do 400 i od 700 do 780 w zasadzie nierozróżnialne, dlatego zawęża się do zakresu od 400 do 700 nm. Określone długości fali odpowiadają barwom prostym (nasyconym). </a:t>
            </a:r>
            <a:r>
              <a:rPr lang="pl-PL" altLang="pl-PL" sz="1500" b="1"/>
              <a:t>Światło białe</a:t>
            </a:r>
            <a:r>
              <a:rPr lang="pl-PL" altLang="pl-PL" sz="1500"/>
              <a:t> to różne składowe </a:t>
            </a:r>
            <a:br>
              <a:rPr lang="pl-PL" altLang="pl-PL" sz="1500"/>
            </a:br>
            <a:r>
              <a:rPr lang="pl-PL" altLang="pl-PL" sz="1500"/>
              <a:t>w odpowiednich proporcjach - definiowane  również  jako  temperatura  żarzenia powyżej 6000 st. C.</a:t>
            </a:r>
          </a:p>
        </p:txBody>
      </p:sp>
    </p:spTree>
    <p:extLst>
      <p:ext uri="{BB962C8B-B14F-4D97-AF65-F5344CB8AC3E}">
        <p14:creationId xmlns:p14="http://schemas.microsoft.com/office/powerpoint/2010/main" val="2107826940"/>
      </p:ext>
    </p:extLst>
  </p:cSld>
  <p:clrMapOvr>
    <a:masterClrMapping/>
  </p:clrMapOvr>
  <p:transition spd="slow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9A4F6-4517-4CFA-A528-DB137A3BC58F}" type="slidenum">
              <a:rPr lang="pl-PL" altLang="pl-PL"/>
              <a:pPr/>
              <a:t>14</a:t>
            </a:fld>
            <a:endParaRPr lang="pl-PL" altLang="pl-PL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jasność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3168255" y="1579633"/>
            <a:ext cx="453628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Każda długość fali emituje energię, a widzialne światło zawiera wszystkie długości fali z różną energią.</a:t>
            </a:r>
          </a:p>
          <a:p>
            <a:r>
              <a:rPr lang="pl-PL" altLang="pl-PL" sz="1500"/>
              <a:t>W przypadku gdy moc jest nierównomierna a jedna z długości dominuje nad innymi - odbieramy tą właśnie długość fali. Różnica pomiędzy poziomem dominującym (</a:t>
            </a:r>
            <a:r>
              <a:rPr lang="pl-PL" altLang="pl-PL" sz="1500" i="1"/>
              <a:t>ld</a:t>
            </a:r>
            <a:r>
              <a:rPr lang="pl-PL" altLang="pl-PL" sz="1500"/>
              <a:t>), a średnim pozostałym poziomem (</a:t>
            </a:r>
            <a:r>
              <a:rPr lang="pl-PL" altLang="pl-PL" sz="1500" i="1"/>
              <a:t>ln</a:t>
            </a:r>
            <a:r>
              <a:rPr lang="pl-PL" altLang="pl-PL" sz="1500"/>
              <a:t>) jest miarą </a:t>
            </a:r>
            <a:r>
              <a:rPr lang="pl-PL" altLang="pl-PL" sz="1500" b="1"/>
              <a:t>czystości barwy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221393"/>
      </p:ext>
    </p:ext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6B7F4-6393-4BCE-B0CF-FE6D4F1C11A8}" type="slidenum">
              <a:rPr lang="pl-PL" altLang="pl-PL"/>
              <a:pPr/>
              <a:t>15</a:t>
            </a:fld>
            <a:endParaRPr lang="pl-PL" altLang="pl-PL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nasycenie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3006330" y="1603445"/>
            <a:ext cx="470654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Odpowiada strumieniowi  światła i jest proporcjonalne do  natężenia światła (światłości) mierzonej w kandelach  (cd) lub  luminacji  (cd/m2). Jednakże</a:t>
            </a:r>
          </a:p>
          <a:p>
            <a:r>
              <a:rPr lang="pl-PL" altLang="pl-PL" sz="1500"/>
              <a:t>czułość oka nie jest jednakowa dla różnych długości fali.</a:t>
            </a:r>
          </a:p>
          <a:p>
            <a:r>
              <a:rPr lang="pl-PL" altLang="pl-PL" sz="1500"/>
              <a:t>Wykazuje największą czułość na falę długości 555 nm</a:t>
            </a:r>
          </a:p>
        </p:txBody>
      </p:sp>
    </p:spTree>
    <p:extLst>
      <p:ext uri="{BB962C8B-B14F-4D97-AF65-F5344CB8AC3E}">
        <p14:creationId xmlns:p14="http://schemas.microsoft.com/office/powerpoint/2010/main" val="243981661"/>
      </p:ext>
    </p:ext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291DE-001C-4CE0-81DA-AD285CF6FAAD}" type="slidenum">
              <a:rPr lang="pl-PL" altLang="pl-PL"/>
              <a:pPr/>
              <a:t>16</a:t>
            </a:fld>
            <a:endParaRPr lang="pl-PL" altLang="pl-PL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Opis fizyczny - podsumowanie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3059906" y="1949694"/>
            <a:ext cx="471487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Wszystkie trzy elementy składają  się na  fizyczny aspekt barwy, odcień barwy (kolor - długość fali), nasycenia (energia), jasność (strumień światła).</a:t>
            </a:r>
          </a:p>
          <a:p>
            <a:r>
              <a:rPr lang="pl-PL" altLang="pl-PL" sz="1500"/>
              <a:t>Czynniki te w różnych  układach mogą  dać identyczne wrażenie barwy.  </a:t>
            </a:r>
          </a:p>
        </p:txBody>
      </p:sp>
    </p:spTree>
    <p:extLst>
      <p:ext uri="{BB962C8B-B14F-4D97-AF65-F5344CB8AC3E}">
        <p14:creationId xmlns:p14="http://schemas.microsoft.com/office/powerpoint/2010/main" val="3225867195"/>
      </p:ext>
    </p:extLst>
  </p:cSld>
  <p:clrMapOvr>
    <a:masterClrMapping/>
  </p:clrMapOvr>
  <p:transition spd="slow"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A80A0-F9D0-46E1-9215-E5AD721D9000}" type="slidenum">
              <a:rPr lang="pl-PL" altLang="pl-PL"/>
              <a:pPr/>
              <a:t>17</a:t>
            </a:fld>
            <a:endParaRPr lang="pl-PL" altLang="pl-PL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Komputerowe modele barw</a:t>
            </a:r>
            <a:r>
              <a:rPr lang="pl-PL" altLang="pl-PL"/>
              <a:t>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51560" y="1600201"/>
            <a:ext cx="4800600" cy="2397919"/>
          </a:xfrm>
        </p:spPr>
        <p:txBody>
          <a:bodyPr/>
          <a:lstStyle/>
          <a:p>
            <a:r>
              <a:rPr lang="pl-PL" altLang="pl-PL"/>
              <a:t>Model RGB</a:t>
            </a:r>
          </a:p>
          <a:p>
            <a:r>
              <a:rPr lang="pl-PL" altLang="pl-PL"/>
              <a:t>model HSV (HSB, HSI) </a:t>
            </a:r>
          </a:p>
          <a:p>
            <a:r>
              <a:rPr lang="pl-PL" altLang="pl-PL"/>
              <a:t>model HSL (HLS)</a:t>
            </a:r>
          </a:p>
          <a:p>
            <a:r>
              <a:rPr lang="pl-PL" altLang="pl-PL"/>
              <a:t>model CMY (CMYK)</a:t>
            </a:r>
          </a:p>
        </p:txBody>
      </p:sp>
    </p:spTree>
    <p:extLst>
      <p:ext uri="{BB962C8B-B14F-4D97-AF65-F5344CB8AC3E}">
        <p14:creationId xmlns:p14="http://schemas.microsoft.com/office/powerpoint/2010/main" val="2490942951"/>
      </p:ext>
    </p:extLst>
  </p:cSld>
  <p:clrMapOvr>
    <a:masterClrMapping/>
  </p:clrMapOvr>
  <p:transition spd="slow"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C8596-0170-4C03-8958-F7EE2103C3D9}" type="slidenum">
              <a:rPr lang="pl-PL" altLang="pl-PL"/>
              <a:pPr/>
              <a:t>18</a:t>
            </a:fld>
            <a:endParaRPr lang="pl-PL" altLang="pl-PL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3168255" y="1949694"/>
            <a:ext cx="447317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Sześcian jednostkowy, o osiach odpowiadających kolorowi czerwonemu (Red), zielonemu (Green), niebieskiemu (Blue). Wartość (0,0,0) odpowiadają kolorowi czarnemu (Black), zaś (1,1,1) kolorowi białemu (White).</a:t>
            </a:r>
          </a:p>
        </p:txBody>
      </p:sp>
    </p:spTree>
    <p:extLst>
      <p:ext uri="{BB962C8B-B14F-4D97-AF65-F5344CB8AC3E}">
        <p14:creationId xmlns:p14="http://schemas.microsoft.com/office/powerpoint/2010/main" val="1543480914"/>
      </p:ext>
    </p:extLst>
  </p:cSld>
  <p:clrMapOvr>
    <a:masterClrMapping/>
  </p:clrMapOvr>
  <p:transition spd="slow"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B4113-DC08-4FC3-9DBB-0493A2BBE08D}" type="slidenum">
              <a:rPr lang="pl-PL" altLang="pl-PL"/>
              <a:pPr/>
              <a:t>19</a:t>
            </a:fld>
            <a:endParaRPr lang="pl-PL" altLang="pl-PL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9476" y="1200150"/>
            <a:ext cx="390406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831526"/>
      </p:ext>
    </p:extLst>
  </p:cSld>
  <p:clrMapOvr>
    <a:masterClrMapping/>
  </p:clrMapOvr>
  <p:transition spd="slow"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E3A70-6266-409C-8EA3-297995262E3B}" type="slidenum">
              <a:rPr lang="pl-PL" altLang="pl-PL"/>
              <a:pPr/>
              <a:t>20</a:t>
            </a:fld>
            <a:endParaRPr lang="pl-PL" altLang="pl-PL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3006330" y="2180527"/>
            <a:ext cx="461129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System RGB jest systemem addytywnym - co znaczy że barwy pośrednie uzyskuje się poprzez sumowanie barw (istnieją  systemy  subtraktywne)</a:t>
            </a:r>
          </a:p>
        </p:txBody>
      </p:sp>
    </p:spTree>
    <p:extLst>
      <p:ext uri="{BB962C8B-B14F-4D97-AF65-F5344CB8AC3E}">
        <p14:creationId xmlns:p14="http://schemas.microsoft.com/office/powerpoint/2010/main" val="3393108080"/>
      </p:ext>
    </p:extLst>
  </p:cSld>
  <p:clrMapOvr>
    <a:masterClrMapping/>
  </p:clrMapOvr>
  <p:transition spd="slow"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72A5-6AD9-40FE-8A34-9E3913359614}" type="slidenum">
              <a:rPr lang="pl-PL" altLang="pl-PL"/>
              <a:pPr/>
              <a:t>21</a:t>
            </a:fld>
            <a:endParaRPr lang="pl-PL" altLang="pl-PL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758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2605" y="1200150"/>
            <a:ext cx="337780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083524"/>
      </p:ext>
    </p:extLst>
  </p:cSld>
  <p:clrMapOvr>
    <a:masterClrMapping/>
  </p:clrMapOvr>
  <p:transition spd="slow"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59FAC-5F91-41B1-87F6-4C20DD88AA3E}" type="slidenum">
              <a:rPr lang="pl-PL" altLang="pl-PL"/>
              <a:pPr/>
              <a:t>22</a:t>
            </a:fld>
            <a:endParaRPr lang="pl-PL" altLang="pl-PL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Model RGB</a:t>
            </a:r>
          </a:p>
        </p:txBody>
      </p:sp>
      <p:pic>
        <p:nvPicPr>
          <p:cNvPr id="696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7151" y="1200150"/>
            <a:ext cx="3008710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334423"/>
      </p:ext>
    </p:extLst>
  </p:cSld>
  <p:clrMapOvr>
    <a:masterClrMapping/>
  </p:clrMapOvr>
  <p:transition spd="slow"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8258F-F521-4256-9258-07A6E0FEE4B6}" type="slidenum">
              <a:rPr lang="pl-PL" altLang="pl-PL"/>
              <a:pPr/>
              <a:t>23</a:t>
            </a:fld>
            <a:endParaRPr lang="pl-PL" altLang="pl-PL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2951560" y="0"/>
            <a:ext cx="4800600" cy="914400"/>
          </a:xfrm>
        </p:spPr>
        <p:txBody>
          <a:bodyPr>
            <a:normAutofit/>
          </a:bodyPr>
          <a:lstStyle/>
          <a:p>
            <a:r>
              <a:rPr lang="pl-PL" altLang="pl-PL"/>
              <a:t>Model RGB - podsumowanie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2951560" y="733767"/>
            <a:ext cx="4713684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 b="1"/>
              <a:t>Gama barw odtwarzana w modelu RGB jest podzbiorem pełnego widzialnego spektrum barw</a:t>
            </a:r>
            <a:r>
              <a:rPr lang="pl-PL" altLang="pl-PL" sz="1500"/>
              <a:t>. Pewnych widzialnych barw po prostu osiągnąć się nie da. Wnętrze trójkąta obrazuje zakres możliwy dla modelu RGB w stosunku do pełnego widzialnego zakresu barw.</a:t>
            </a:r>
          </a:p>
          <a:p>
            <a:endParaRPr lang="pl-PL" altLang="pl-PL" sz="1500"/>
          </a:p>
          <a:p>
            <a:r>
              <a:rPr lang="pl-PL" altLang="pl-PL" sz="1500" b="1"/>
              <a:t>Model RGB jest niejednorodny</a:t>
            </a:r>
            <a:r>
              <a:rPr lang="pl-PL" altLang="pl-PL" sz="1500"/>
              <a:t>  - tzn. w wielu przypadkach niewielkie zmiany zakresu wartości powodują duże percepcyjne zmiany barwy, zaś w innych przypadkach duże zmiany wartości powodują minimalną zmianę postrzeganego koloru.</a:t>
            </a:r>
          </a:p>
          <a:p>
            <a:endParaRPr lang="pl-PL" altLang="pl-PL" sz="1500"/>
          </a:p>
          <a:p>
            <a:r>
              <a:rPr lang="pl-PL" altLang="pl-PL" sz="1500" b="1"/>
              <a:t>Model RGB  jest  zupełnie  nie  intuicyjny</a:t>
            </a:r>
            <a:r>
              <a:rPr lang="pl-PL" altLang="pl-PL" sz="1500"/>
              <a:t>.  Człowiek nie dobiera koloru poprzez zmianę  składowych  - ale najpierw dobiera odcień a ewentualnie później rozjaśnia lub ściemnia.</a:t>
            </a:r>
          </a:p>
        </p:txBody>
      </p:sp>
    </p:spTree>
    <p:extLst>
      <p:ext uri="{BB962C8B-B14F-4D97-AF65-F5344CB8AC3E}">
        <p14:creationId xmlns:p14="http://schemas.microsoft.com/office/powerpoint/2010/main" val="1215179412"/>
      </p:ext>
    </p:extLst>
  </p:cSld>
  <p:clrMapOvr>
    <a:masterClrMapping/>
  </p:clrMapOvr>
  <p:transition spd="slow"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798BC-8355-43DC-90A7-4DCB784C2B7D}" type="slidenum">
              <a:rPr lang="pl-PL" altLang="pl-PL"/>
              <a:pPr/>
              <a:t>24</a:t>
            </a:fld>
            <a:endParaRPr lang="pl-PL" altLang="pl-PL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  <a:r>
              <a:rPr lang="pl-PL" altLang="pl-PL"/>
              <a:t> </a:t>
            </a:r>
          </a:p>
        </p:txBody>
      </p:sp>
      <p:pic>
        <p:nvPicPr>
          <p:cNvPr id="716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3080" y="1200150"/>
            <a:ext cx="3396853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374595"/>
      </p:ext>
    </p:extLst>
  </p:cSld>
  <p:clrMapOvr>
    <a:masterClrMapping/>
  </p:clrMapOvr>
  <p:transition spd="slow"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C6C7-A250-483B-B145-B02BD0AEFD4C}" type="slidenum">
              <a:rPr lang="pl-PL" altLang="pl-PL"/>
              <a:pPr/>
              <a:t>25</a:t>
            </a:fld>
            <a:endParaRPr lang="pl-PL" altLang="pl-PL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2951560" y="2180527"/>
            <a:ext cx="466129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Pierwszym składnikiem modelu jest określony w stopniach odcień (kolor), czyli Hue - określany jak na rysunku.</a:t>
            </a:r>
          </a:p>
        </p:txBody>
      </p:sp>
    </p:spTree>
    <p:extLst>
      <p:ext uri="{BB962C8B-B14F-4D97-AF65-F5344CB8AC3E}">
        <p14:creationId xmlns:p14="http://schemas.microsoft.com/office/powerpoint/2010/main" val="4032350569"/>
      </p:ext>
    </p:extLst>
  </p:cSld>
  <p:clrMapOvr>
    <a:masterClrMapping/>
  </p:clrMapOvr>
  <p:transition spd="slow"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412AD-969F-4351-B0F0-048681656C62}" type="slidenum">
              <a:rPr lang="pl-PL" altLang="pl-PL"/>
              <a:pPr/>
              <a:t>26</a:t>
            </a:fld>
            <a:endParaRPr lang="pl-PL" altLang="pl-PL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pic>
        <p:nvPicPr>
          <p:cNvPr id="737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9939" y="1200150"/>
            <a:ext cx="412313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111597"/>
      </p:ext>
    </p:extLst>
  </p:cSld>
  <p:clrMapOvr>
    <a:masterClrMapping/>
  </p:clrMapOvr>
  <p:transition spd="slow"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3256C-8FDC-4FE0-9FAD-78C1B92C5930}" type="slidenum">
              <a:rPr lang="pl-PL" altLang="pl-PL"/>
              <a:pPr/>
              <a:t>27</a:t>
            </a:fld>
            <a:endParaRPr lang="pl-PL" altLang="pl-PL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2951560" y="2063919"/>
            <a:ext cx="474702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Następnym jest nasycenie koloru - Saturation. Liczone w procentach od wartości 0% w środku sześciokąta (okręgu) odpowiadającego barwie białej, do wartości 100%, pełnego nasycenia kolorem.</a:t>
            </a:r>
          </a:p>
        </p:txBody>
      </p:sp>
    </p:spTree>
    <p:extLst>
      <p:ext uri="{BB962C8B-B14F-4D97-AF65-F5344CB8AC3E}">
        <p14:creationId xmlns:p14="http://schemas.microsoft.com/office/powerpoint/2010/main" val="2816379446"/>
      </p:ext>
    </p:extLst>
  </p:cSld>
  <p:clrMapOvr>
    <a:masterClrMapping/>
  </p:clrMapOvr>
  <p:transition spd="slow"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9B711-A064-4716-A7D9-90B5B416C58D}" type="slidenum">
              <a:rPr lang="pl-PL" altLang="pl-PL"/>
              <a:pPr/>
              <a:t>28</a:t>
            </a:fld>
            <a:endParaRPr lang="pl-PL" altLang="pl-PL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pic>
        <p:nvPicPr>
          <p:cNvPr id="757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1889" y="1200150"/>
            <a:ext cx="339923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646855"/>
      </p:ext>
    </p:extLst>
  </p:cSld>
  <p:clrMapOvr>
    <a:masterClrMapping/>
  </p:clrMapOvr>
  <p:transition spd="slow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C47FC-DA9C-4CBF-A56B-36627DA37624}" type="slidenum">
              <a:rPr lang="pl-PL" altLang="pl-PL"/>
              <a:pPr/>
              <a:t>29</a:t>
            </a:fld>
            <a:endParaRPr lang="pl-PL" altLang="pl-PL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3059906" y="1949694"/>
            <a:ext cx="4600575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Trzecim parametrem jest Value (wartość jasności), liczona w procentach od 0% do 100%. Parametr ten może być zastąpiony przez Brightness (tworząc modyfikację zwaną modelem HSB) lub Intensity (tworząc model</a:t>
            </a:r>
            <a:r>
              <a:rPr lang="pl-PL" altLang="pl-PL" sz="1350"/>
              <a:t> określany jako HSI).</a:t>
            </a:r>
          </a:p>
        </p:txBody>
      </p:sp>
    </p:spTree>
    <p:extLst>
      <p:ext uri="{BB962C8B-B14F-4D97-AF65-F5344CB8AC3E}">
        <p14:creationId xmlns:p14="http://schemas.microsoft.com/office/powerpoint/2010/main" val="2330135531"/>
      </p:ext>
    </p:extLst>
  </p:cSld>
  <p:clrMapOvr>
    <a:masterClrMapping/>
  </p:clrMapOvr>
  <p:transition spd="slow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24716"/>
            <a:ext cx="7105272" cy="295466"/>
          </a:xfrm>
        </p:spPr>
        <p:txBody>
          <a:bodyPr/>
          <a:lstStyle/>
          <a:p>
            <a:r>
              <a:rPr lang="pl-PL" dirty="0"/>
              <a:t>Wstęp do DTP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Podstawowe informacje o interfejsie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Tworzenie dokumentu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Warstwy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09020"/>
            <a:ext cx="7105272" cy="295466"/>
          </a:xfrm>
        </p:spPr>
        <p:txBody>
          <a:bodyPr/>
          <a:lstStyle/>
          <a:p>
            <a:r>
              <a:rPr lang="pl-PL" dirty="0"/>
              <a:t>Wstęp do Typografii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Praca z tekstem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Praca z obiektami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Grafika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2406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46044-9EAE-4E20-ABD3-A5E306D541C1}" type="slidenum">
              <a:rPr lang="pl-PL" altLang="pl-PL"/>
              <a:pPr/>
              <a:t>30</a:t>
            </a:fld>
            <a:endParaRPr lang="pl-PL" altLang="pl-PL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HSV (HSB, HSI)</a:t>
            </a: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3168255" y="1717672"/>
            <a:ext cx="4587478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 HSB  jest modelem  intuicyjnym,  tzn.  jest  zgodny  ze sposobem  postępowania człowieka przy wyborze koloru. Najpierw określa się odcień, później nasycenie i ostatecznie jasność, przy czym dwie ostatnie czynności mogą być zamienione. </a:t>
            </a:r>
            <a:r>
              <a:rPr lang="pl-PL" altLang="pl-PL" sz="1500" i="1"/>
              <a:t>(Przykład doboru barw w modelu HSV z CorelDraw'a)</a:t>
            </a:r>
            <a:r>
              <a:rPr lang="pl-PL" altLang="pl-PL" sz="15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049023"/>
      </p:ext>
    </p:extLst>
  </p:cSld>
  <p:clrMapOvr>
    <a:masterClrMapping/>
  </p:clrMapOvr>
  <p:transition spd="slow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A81AC-00B6-4BC4-88F4-49B97FD999BA}" type="slidenum">
              <a:rPr lang="pl-PL" altLang="pl-PL"/>
              <a:pPr/>
              <a:t>31</a:t>
            </a:fld>
            <a:endParaRPr lang="pl-PL" altLang="pl-PL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pic>
        <p:nvPicPr>
          <p:cNvPr id="788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7842" y="1200150"/>
            <a:ext cx="3388519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215062"/>
      </p:ext>
    </p:extLst>
  </p:cSld>
  <p:clrMapOvr>
    <a:masterClrMapping/>
  </p:clrMapOvr>
  <p:transition spd="slow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C58C-0CA8-4E5D-8255-D0571B2ECA0B}" type="slidenum">
              <a:rPr lang="pl-PL" altLang="pl-PL"/>
              <a:pPr/>
              <a:t>32</a:t>
            </a:fld>
            <a:endParaRPr lang="pl-PL" altLang="pl-PL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3168255" y="1727196"/>
            <a:ext cx="4483894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Pierwszym parametrem podobnie jak w modelu HSV jest Hue, czyli odcień koloru - liczony w mierze kątowej od 0 st. do 360 st..</a:t>
            </a:r>
          </a:p>
          <a:p>
            <a:r>
              <a:rPr lang="pl-PL" altLang="pl-PL" sz="1500"/>
              <a:t>Drugim parametrem jest Saturation - a więc nasycenie.</a:t>
            </a:r>
          </a:p>
          <a:p>
            <a:r>
              <a:rPr lang="pl-PL" altLang="pl-PL" sz="1500"/>
              <a:t>Chcąc połączyć naturalne postrzeganie nasycenia i jasności, jak powyżej otrzymujemy bryłę:</a:t>
            </a:r>
          </a:p>
        </p:txBody>
      </p:sp>
    </p:spTree>
    <p:extLst>
      <p:ext uri="{BB962C8B-B14F-4D97-AF65-F5344CB8AC3E}">
        <p14:creationId xmlns:p14="http://schemas.microsoft.com/office/powerpoint/2010/main" val="3145456684"/>
      </p:ext>
    </p:extLst>
  </p:cSld>
  <p:clrMapOvr>
    <a:masterClrMapping/>
  </p:clrMapOvr>
  <p:transition spd="slow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18251-6CF2-4900-A54F-893ED1C77C46}" type="slidenum">
              <a:rPr lang="pl-PL" altLang="pl-PL"/>
              <a:pPr/>
              <a:t>33</a:t>
            </a:fld>
            <a:endParaRPr lang="pl-PL" altLang="pl-PL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HSL (HLS)</a:t>
            </a:r>
          </a:p>
        </p:txBody>
      </p:sp>
      <p:pic>
        <p:nvPicPr>
          <p:cNvPr id="809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574" y="1200150"/>
            <a:ext cx="2353865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963305"/>
      </p:ext>
    </p:extLst>
  </p:cSld>
  <p:clrMapOvr>
    <a:masterClrMapping/>
  </p:clrMapOvr>
  <p:transition spd="slow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E4399-F25A-4F59-A8C8-BC04DD238C2B}" type="slidenum">
              <a:rPr lang="pl-PL" altLang="pl-PL"/>
              <a:pPr/>
              <a:t>34</a:t>
            </a:fld>
            <a:endParaRPr lang="pl-PL" altLang="pl-PL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altLang="pl-PL" b="1"/>
              <a:t>porównanie modeli RGB oraz HSV i  HSL</a:t>
            </a:r>
            <a:r>
              <a:rPr lang="pl-PL" altLang="pl-PL"/>
              <a:t> </a:t>
            </a: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2897982" y="1130023"/>
            <a:ext cx="5103019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Modele HSV (HSB,  HSI) oraz  HSL  są  modelami  czysto  intuicyjnymi,  nie mającymi  odzwierciedlenia w praktycznej realizacji, służą  wyłącznie intuicyjnemu dobieraniu kolorów. Bryła barw jest analogiczna do bryły RGB - różnica polega na organizacji .</a:t>
            </a:r>
          </a:p>
          <a:p>
            <a:r>
              <a:rPr lang="pl-PL" altLang="pl-PL" sz="1500"/>
              <a:t>umożliwiającej percepcyjne dobieranie barw. Model RGB jest modelem liniowym - tzn. dodanie  reprezentacji dwu barw daje trzecią barwę. Model HSV i HLS takie nie są. Nie można wprost dodawać kolorów w tych modelach Istnieją nieskomplikowane algorytmy przejścia pomiędzy modelami - co jest konieczne - jako że dobór intuicyjny musi być realizowany dla wyświetlenia.</a:t>
            </a:r>
          </a:p>
          <a:p>
            <a:r>
              <a:rPr lang="pl-PL" altLang="pl-PL" sz="1500"/>
              <a:t>Czynność jest na tyle często wykonywana, że istnieją specjalne układy konwersji.</a:t>
            </a:r>
          </a:p>
        </p:txBody>
      </p:sp>
    </p:spTree>
    <p:extLst>
      <p:ext uri="{BB962C8B-B14F-4D97-AF65-F5344CB8AC3E}">
        <p14:creationId xmlns:p14="http://schemas.microsoft.com/office/powerpoint/2010/main" val="2957978845"/>
      </p:ext>
    </p:extLst>
  </p:cSld>
  <p:clrMapOvr>
    <a:masterClrMapping/>
  </p:clrMapOvr>
  <p:transition spd="slow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B1790-C438-4C00-B16A-6ADC616541BF}" type="slidenum">
              <a:rPr lang="pl-PL" altLang="pl-PL"/>
              <a:pPr/>
              <a:t>35</a:t>
            </a:fld>
            <a:endParaRPr lang="pl-PL" altLang="pl-PL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  <a:r>
              <a:rPr lang="pl-PL" altLang="pl-PL"/>
              <a:t> 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3113485" y="1949694"/>
            <a:ext cx="4580334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Wcześniejsze modele nie nadają się do  zastosowania dla tworzenia trwałych kopii na podłożu białym, a więc np. dla wydruków na papierze - np. z powodu odbijania od białego podłoża światła o dowolnej barwie </a:t>
            </a:r>
          </a:p>
        </p:txBody>
      </p:sp>
    </p:spTree>
    <p:extLst>
      <p:ext uri="{BB962C8B-B14F-4D97-AF65-F5344CB8AC3E}">
        <p14:creationId xmlns:p14="http://schemas.microsoft.com/office/powerpoint/2010/main" val="2685077544"/>
      </p:ext>
    </p:extLst>
  </p:cSld>
  <p:clrMapOvr>
    <a:masterClrMapping/>
  </p:clrMapOvr>
  <p:transition spd="slow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5F754-BB97-48A0-98E5-1BACB3466E69}" type="slidenum">
              <a:rPr lang="pl-PL" altLang="pl-PL"/>
              <a:pPr/>
              <a:t>36</a:t>
            </a:fld>
            <a:endParaRPr lang="pl-PL" altLang="pl-PL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962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74231" y="1200150"/>
            <a:ext cx="3995738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12655"/>
      </p:ext>
    </p:extLst>
  </p:cSld>
  <p:clrMapOvr>
    <a:masterClrMapping/>
  </p:clrMapOvr>
  <p:transition spd="slow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3970B-080D-488F-B226-C210555435E2}" type="slidenum">
              <a:rPr lang="pl-PL" altLang="pl-PL"/>
              <a:pPr/>
              <a:t>37</a:t>
            </a:fld>
            <a:endParaRPr lang="pl-PL" altLang="pl-PL"/>
          </a:p>
        </p:txBody>
      </p: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3006330" y="1141781"/>
            <a:ext cx="470177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  CMY oparty jest o wykorzystanie barw C-cyan, M-magenta i Y-żółtą (yellow) - z bryłą barw jak na rysunku. Składowe C, M i Y są  tożsame  z osiami  i  barwy  pośrednie można uzyskać  ze składowych. Przyjmując iż C odpowiada punktowi (1,0,0), M punktowi (0,1,0), Y punktowi (0,0,1) zaś barwie białej punkt (0,0,0), barwa czerwona (R) to punkt (0,1,1), barwa zielona (G) punkt (1,0,1), barwa niebieska  (B)  punkt  (1,1,0)  i barwa czarna (K) punkt (1,1,1). Składowe (przynajmniej w teorii można składać analogicznie  jak w modelu RGB  -  i  zakres możliwych barw wydaje  się analogiczny.</a:t>
            </a:r>
          </a:p>
        </p:txBody>
      </p:sp>
    </p:spTree>
    <p:extLst>
      <p:ext uri="{BB962C8B-B14F-4D97-AF65-F5344CB8AC3E}">
        <p14:creationId xmlns:p14="http://schemas.microsoft.com/office/powerpoint/2010/main" val="1997256319"/>
      </p:ext>
    </p:extLst>
  </p:cSld>
  <p:clrMapOvr>
    <a:masterClrMapping/>
  </p:clrMapOvr>
  <p:transition spd="slow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0859D-763D-4781-9D3E-FF5F72C86ED7}" type="slidenum">
              <a:rPr lang="pl-PL" altLang="pl-PL"/>
              <a:pPr/>
              <a:t>38</a:t>
            </a:fld>
            <a:endParaRPr lang="pl-PL" altLang="pl-PL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8309" name="Rectangle 5"/>
          <p:cNvSpPr>
            <a:spLocks noChangeArrowheads="1"/>
          </p:cNvSpPr>
          <p:nvPr/>
        </p:nvSpPr>
        <p:spPr bwMode="auto">
          <a:xfrm>
            <a:off x="3221832" y="1150561"/>
            <a:ext cx="28937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Obliczeniowo słuszny jest wzór:</a:t>
            </a:r>
            <a:endParaRPr lang="pl-PL" altLang="pl-PL" sz="1500"/>
          </a:p>
          <a:p>
            <a:pPr eaLnBrk="0" hangingPunct="0"/>
            <a:endParaRPr lang="pl-PL" altLang="pl-PL" sz="1500"/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30" y="1600201"/>
            <a:ext cx="1944290" cy="105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3168254" y="2946172"/>
            <a:ext cx="426600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>
                <a:cs typeface="Times New Roman" panose="02020603050405020304" pitchFamily="18" charset="0"/>
              </a:rPr>
              <a:t>jednakże prawda jest nieco bardziej skomplikowana.</a:t>
            </a:r>
            <a:endParaRPr lang="pl-PL" altLang="pl-PL" sz="1500"/>
          </a:p>
          <a:p>
            <a:pPr eaLnBrk="0" hangingPunct="0"/>
            <a:r>
              <a:rPr lang="pl-PL" altLang="pl-PL" sz="1500">
                <a:cs typeface="Times New Roman" panose="02020603050405020304" pitchFamily="18" charset="0"/>
              </a:rPr>
              <a:t>Model CMY jest subtraktywnym i wprowadzony jest dla potrzeb drukowania na</a:t>
            </a:r>
            <a:r>
              <a:rPr lang="pl-PL" altLang="pl-PL" sz="1500"/>
              <a:t> </a:t>
            </a:r>
            <a:r>
              <a:rPr lang="pl-PL" altLang="pl-PL" sz="1500">
                <a:cs typeface="Times New Roman" panose="02020603050405020304" pitchFamily="18" charset="0"/>
              </a:rPr>
              <a:t>białym podłożu.</a:t>
            </a:r>
            <a:endParaRPr lang="pl-PL" altLang="pl-PL" sz="1500"/>
          </a:p>
        </p:txBody>
      </p:sp>
    </p:spTree>
    <p:extLst>
      <p:ext uri="{BB962C8B-B14F-4D97-AF65-F5344CB8AC3E}">
        <p14:creationId xmlns:p14="http://schemas.microsoft.com/office/powerpoint/2010/main" val="3434088568"/>
      </p:ext>
    </p:extLst>
  </p:cSld>
  <p:clrMapOvr>
    <a:masterClrMapping/>
  </p:clrMapOvr>
  <p:transition spd="slow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EB798-92C8-43FE-907A-02D7E22DD753}" type="slidenum">
              <a:rPr lang="pl-PL" altLang="pl-PL"/>
              <a:pPr/>
              <a:t>39</a:t>
            </a:fld>
            <a:endParaRPr lang="pl-PL" altLang="pl-PL"/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006330" y="1141781"/>
            <a:ext cx="463986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 CMYK jest optymalizacją wykorzystującym osiąganie barwy czarnej poprzez wymieszanie wszystkich barwników.  Dysponując barwnikiem czarnym wykorzystujemy  go  w  maksymalnie  możliwym  stopniu  dokładając wyłącznie</a:t>
            </a:r>
          </a:p>
          <a:p>
            <a:r>
              <a:rPr lang="pl-PL" altLang="pl-PL" sz="1500"/>
              <a:t>niezbędną ilość barwników chromatycznych. Model CMYK wynika bezpośrednio z modelu CMY według zależności:</a:t>
            </a:r>
            <a:endParaRPr lang="pl-PL" altLang="pl-PL" sz="1500" i="1"/>
          </a:p>
          <a:p>
            <a:r>
              <a:rPr lang="pl-PL" altLang="pl-PL" sz="1500" i="1"/>
              <a:t>K</a:t>
            </a:r>
            <a:r>
              <a:rPr lang="pl-PL" altLang="pl-PL" sz="1500"/>
              <a:t> = min ( </a:t>
            </a:r>
            <a:r>
              <a:rPr lang="pl-PL" altLang="pl-PL" sz="1500" i="1"/>
              <a:t>C</a:t>
            </a:r>
            <a:r>
              <a:rPr lang="pl-PL" altLang="pl-PL" sz="1500"/>
              <a:t>, </a:t>
            </a:r>
            <a:r>
              <a:rPr lang="pl-PL" altLang="pl-PL" sz="1500" i="1"/>
              <a:t>M</a:t>
            </a:r>
            <a:r>
              <a:rPr lang="pl-PL" altLang="pl-PL" sz="1500"/>
              <a:t>, </a:t>
            </a:r>
            <a:r>
              <a:rPr lang="pl-PL" altLang="pl-PL" sz="1500" i="1"/>
              <a:t>Y</a:t>
            </a:r>
            <a:r>
              <a:rPr lang="pl-PL" altLang="pl-PL" sz="1500"/>
              <a:t> )</a:t>
            </a:r>
            <a:endParaRPr lang="pl-PL" altLang="pl-PL" sz="1500" i="1"/>
          </a:p>
          <a:p>
            <a:r>
              <a:rPr lang="pl-PL" altLang="pl-PL" sz="1500" i="1"/>
              <a:t>C</a:t>
            </a:r>
            <a:r>
              <a:rPr lang="pl-PL" altLang="pl-PL" sz="1500"/>
              <a:t> = </a:t>
            </a:r>
            <a:r>
              <a:rPr lang="pl-PL" altLang="pl-PL" sz="1500" i="1"/>
              <a:t>C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M</a:t>
            </a:r>
            <a:r>
              <a:rPr lang="pl-PL" altLang="pl-PL" sz="1500"/>
              <a:t> = </a:t>
            </a:r>
            <a:r>
              <a:rPr lang="pl-PL" altLang="pl-PL" sz="1500" i="1"/>
              <a:t>M</a:t>
            </a:r>
            <a:r>
              <a:rPr lang="pl-PL" altLang="pl-PL" sz="1500"/>
              <a:t> - </a:t>
            </a:r>
            <a:r>
              <a:rPr lang="pl-PL" altLang="pl-PL" sz="1500" i="1"/>
              <a:t>K</a:t>
            </a:r>
          </a:p>
          <a:p>
            <a:r>
              <a:rPr lang="pl-PL" altLang="pl-PL" sz="1500" i="1"/>
              <a:t>Y</a:t>
            </a:r>
            <a:r>
              <a:rPr lang="pl-PL" altLang="pl-PL" sz="1500"/>
              <a:t> = </a:t>
            </a:r>
            <a:r>
              <a:rPr lang="pl-PL" altLang="pl-PL" sz="1500" i="1"/>
              <a:t>Y</a:t>
            </a:r>
            <a:r>
              <a:rPr lang="pl-PL" altLang="pl-PL" sz="1500"/>
              <a:t> – </a:t>
            </a:r>
            <a:r>
              <a:rPr lang="pl-PL" altLang="pl-PL" sz="1500" i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029537145"/>
      </p:ext>
    </p:extLst>
  </p:cSld>
  <p:clrMapOvr>
    <a:masterClrMapping/>
  </p:clrMapOvr>
  <p:transition spd="slow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24716"/>
            <a:ext cx="7105272" cy="295466"/>
          </a:xfrm>
        </p:spPr>
        <p:txBody>
          <a:bodyPr/>
          <a:lstStyle/>
          <a:p>
            <a:r>
              <a:rPr lang="pl-PL" dirty="0"/>
              <a:t>Modele barw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595793"/>
            <a:ext cx="7105272" cy="295466"/>
          </a:xfrm>
        </p:spPr>
        <p:txBody>
          <a:bodyPr/>
          <a:lstStyle/>
          <a:p>
            <a:r>
              <a:rPr lang="pl-PL" dirty="0"/>
              <a:t>Wypełnienia i obrysy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Efekty tekstowe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Eksport do PDF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09020"/>
            <a:ext cx="7105272" cy="295466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5394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414D9-2E88-4D69-BA3F-AA1415F3898F}" type="slidenum">
              <a:rPr lang="pl-PL" altLang="pl-PL"/>
              <a:pPr/>
              <a:t>40</a:t>
            </a:fld>
            <a:endParaRPr lang="pl-PL" altLang="pl-PL"/>
          </a:p>
        </p:txBody>
      </p:sp>
      <p:sp>
        <p:nvSpPr>
          <p:cNvPr id="1003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pic>
        <p:nvPicPr>
          <p:cNvPr id="1003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70724" y="1200150"/>
            <a:ext cx="3002756" cy="3371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795758"/>
      </p:ext>
    </p:extLst>
  </p:cSld>
  <p:clrMapOvr>
    <a:masterClrMapping/>
  </p:clrMapOvr>
  <p:transition spd="slow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B91A9-B500-44D6-841C-B0BA46DF53B1}" type="slidenum">
              <a:rPr lang="pl-PL" altLang="pl-PL"/>
              <a:pPr/>
              <a:t>41</a:t>
            </a:fld>
            <a:endParaRPr lang="pl-PL" altLang="pl-PL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 b="1"/>
              <a:t>model CMY (CMYK)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3168255" y="2179336"/>
            <a:ext cx="436364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pl-PL" altLang="pl-PL" sz="1500"/>
              <a:t>Modele CMY i CMYK (podobnie jak model RGB) w praktycznej realizacji oddaje tylko częściowy zakres percepowanego zakresu kolorów.</a:t>
            </a:r>
          </a:p>
        </p:txBody>
      </p:sp>
    </p:spTree>
    <p:extLst>
      <p:ext uri="{BB962C8B-B14F-4D97-AF65-F5344CB8AC3E}">
        <p14:creationId xmlns:p14="http://schemas.microsoft.com/office/powerpoint/2010/main" val="2436208819"/>
      </p:ext>
    </p:extLst>
  </p:cSld>
  <p:clrMapOvr>
    <a:masterClrMapping/>
  </p:clrMapOvr>
  <p:transition spd="slow"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498606" y="362911"/>
            <a:ext cx="272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Formaty arkuszy. Normy.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53" y="709159"/>
            <a:ext cx="6600430" cy="43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67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409373" y="291743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Fazy produkcyjne wyrobów poligraficznych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93" y="952281"/>
            <a:ext cx="4253431" cy="37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87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Makieta publikacji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/>
              <a:t>Makieta to wzorzec łamania publikacji – zawiera cały pomysł graficzny, wg którego będzie realizowana publikacja</a:t>
            </a:r>
          </a:p>
          <a:p>
            <a:r>
              <a:rPr lang="pl-PL" altLang="pl-PL"/>
              <a:t>Makietę wykonuje grafik komputerowy</a:t>
            </a:r>
          </a:p>
          <a:p>
            <a:r>
              <a:rPr lang="pl-PL" altLang="pl-PL"/>
              <a:t>Makieta powstaje w formie cyfrowej w programie łamania</a:t>
            </a:r>
          </a:p>
        </p:txBody>
      </p:sp>
    </p:spTree>
    <p:extLst>
      <p:ext uri="{BB962C8B-B14F-4D97-AF65-F5344CB8AC3E}">
        <p14:creationId xmlns:p14="http://schemas.microsoft.com/office/powerpoint/2010/main" val="2083918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Zawartość makiety (1)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pl-PL" altLang="pl-PL"/>
              <a:t>Poprawna makieta powinna zawierać:</a:t>
            </a:r>
          </a:p>
          <a:p>
            <a:pPr>
              <a:lnSpc>
                <a:spcPct val="80000"/>
              </a:lnSpc>
            </a:pPr>
            <a:r>
              <a:rPr lang="pl-PL" altLang="pl-PL"/>
              <a:t>Zwymiarowane elementy stronnicy: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format,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marginesy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sposób numerowania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rozmieszczenie tekstu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rozmieszczenie materiału ilustracyjnego</a:t>
            </a:r>
          </a:p>
          <a:p>
            <a:pPr>
              <a:lnSpc>
                <a:spcPct val="80000"/>
              </a:lnSpc>
            </a:pPr>
            <a:r>
              <a:rPr lang="pl-PL" altLang="pl-PL"/>
              <a:t>Opis kolorystyki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nazwy wzornikowe barw albo składy procentowe farb CMYK</a:t>
            </a:r>
          </a:p>
          <a:p>
            <a:pPr lvl="1">
              <a:lnSpc>
                <a:spcPct val="80000"/>
              </a:lnSpc>
            </a:pPr>
            <a:r>
              <a:rPr lang="pl-PL" altLang="pl-PL"/>
              <a:t>próby kolorystyczne dla barw, których składu nie można podać</a:t>
            </a:r>
          </a:p>
        </p:txBody>
      </p:sp>
    </p:spTree>
    <p:extLst>
      <p:ext uri="{BB962C8B-B14F-4D97-AF65-F5344CB8AC3E}">
        <p14:creationId xmlns:p14="http://schemas.microsoft.com/office/powerpoint/2010/main" val="69297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altLang="pl-PL"/>
              <a:t>Zawartość makiety (2)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altLang="pl-PL"/>
              <a:t>Określenie fontów</a:t>
            </a:r>
          </a:p>
          <a:p>
            <a:pPr lvl="1"/>
            <a:r>
              <a:rPr lang="pl-PL" altLang="pl-PL"/>
              <a:t>stopni</a:t>
            </a:r>
          </a:p>
          <a:p>
            <a:pPr lvl="1"/>
            <a:r>
              <a:rPr lang="pl-PL" altLang="pl-PL"/>
              <a:t>odmian</a:t>
            </a:r>
          </a:p>
          <a:p>
            <a:pPr lvl="1"/>
            <a:r>
              <a:rPr lang="pl-PL" altLang="pl-PL"/>
              <a:t>kolorystyki</a:t>
            </a:r>
          </a:p>
          <a:p>
            <a:pPr lvl="1"/>
            <a:r>
              <a:rPr lang="pl-PL" altLang="pl-PL"/>
              <a:t>odległości między wierszami</a:t>
            </a:r>
          </a:p>
          <a:p>
            <a:pPr lvl="1"/>
            <a:r>
              <a:rPr lang="pl-PL" altLang="pl-PL"/>
              <a:t>wyróżnień tekstu</a:t>
            </a:r>
          </a:p>
          <a:p>
            <a:pPr lvl="1"/>
            <a:r>
              <a:rPr lang="pl-PL" altLang="pl-PL"/>
              <a:t>znaczących akapitów</a:t>
            </a:r>
          </a:p>
          <a:p>
            <a:r>
              <a:rPr lang="pl-PL" altLang="pl-PL"/>
              <a:t>Szkice, oryginały graficzne i fotograficzne oraz próbki cyfrowo wykonanego materiału ilustracyjnego</a:t>
            </a:r>
          </a:p>
        </p:txBody>
      </p:sp>
    </p:spTree>
    <p:extLst>
      <p:ext uri="{BB962C8B-B14F-4D97-AF65-F5344CB8AC3E}">
        <p14:creationId xmlns:p14="http://schemas.microsoft.com/office/powerpoint/2010/main" val="416415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Makieta_0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7981" y="0"/>
            <a:ext cx="4139804" cy="5143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8605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Makieta-ilustracj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9636" y="0"/>
            <a:ext cx="3801665" cy="5143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076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484973" y="298213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Miary typograficzne.</a:t>
            </a:r>
          </a:p>
        </p:txBody>
      </p:sp>
      <p:sp>
        <p:nvSpPr>
          <p:cNvPr id="3" name="Prostokąt 2"/>
          <p:cNvSpPr/>
          <p:nvPr/>
        </p:nvSpPr>
        <p:spPr>
          <a:xfrm>
            <a:off x="484973" y="814009"/>
            <a:ext cx="84692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Miary bezwzględne</a:t>
            </a:r>
          </a:p>
          <a:p>
            <a:endParaRPr lang="pl-PL" sz="1350" dirty="0"/>
          </a:p>
          <a:p>
            <a:r>
              <a:rPr lang="pl-PL" sz="1350" dirty="0"/>
              <a:t>Do tego rodzaju miar zaliczymy wszystkie te miary, które są stałe, niezmienne jak np. centymetry i metry. Miarą bezwzględną jest także punkt typograficzny, który zarazem jest najważniejszą jednostką w typografii.</a:t>
            </a:r>
          </a:p>
        </p:txBody>
      </p:sp>
      <p:sp>
        <p:nvSpPr>
          <p:cNvPr id="4" name="Prostokąt 3"/>
          <p:cNvSpPr/>
          <p:nvPr/>
        </p:nvSpPr>
        <p:spPr>
          <a:xfrm>
            <a:off x="484972" y="1934003"/>
            <a:ext cx="7958132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Pica </a:t>
            </a:r>
          </a:p>
          <a:p>
            <a:r>
              <a:rPr lang="pl-PL" sz="1350" dirty="0"/>
              <a:t>Należałoby zacząć od systemu pica (wym. </a:t>
            </a:r>
            <a:r>
              <a:rPr lang="pl-PL" sz="1350" dirty="0" err="1"/>
              <a:t>pajka</a:t>
            </a:r>
            <a:r>
              <a:rPr lang="pl-PL" sz="1350" dirty="0"/>
              <a:t>), który określany bywa miarą amerykańską ze względu na to, że to właśnie w Ameryce doczekał się swojej definicji. </a:t>
            </a:r>
          </a:p>
        </p:txBody>
      </p:sp>
      <p:sp>
        <p:nvSpPr>
          <p:cNvPr id="5" name="Prostokąt 4"/>
          <p:cNvSpPr/>
          <p:nvPr/>
        </p:nvSpPr>
        <p:spPr>
          <a:xfrm>
            <a:off x="629728" y="30597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/>
              <a:t>1 punkt typograficzny = 1/12 pica = 0,3514 mm = 0,138 cala, czyli w ułamkach około 1/72 cala</a:t>
            </a:r>
          </a:p>
          <a:p>
            <a:r>
              <a:rPr lang="pl-PL" sz="1350" dirty="0"/>
              <a:t>a zatem:</a:t>
            </a:r>
          </a:p>
          <a:p>
            <a:r>
              <a:rPr lang="pl-PL" sz="1350" dirty="0"/>
              <a:t>12 punktów = 1 pica (</a:t>
            </a:r>
            <a:r>
              <a:rPr lang="pl-PL" sz="1350" dirty="0" err="1"/>
              <a:t>pajka</a:t>
            </a:r>
            <a:r>
              <a:rPr lang="pl-PL" sz="1350" dirty="0"/>
              <a:t>) = 4,2169 mm</a:t>
            </a:r>
          </a:p>
        </p:txBody>
      </p:sp>
    </p:spTree>
    <p:extLst>
      <p:ext uri="{BB962C8B-B14F-4D97-AF65-F5344CB8AC3E}">
        <p14:creationId xmlns:p14="http://schemas.microsoft.com/office/powerpoint/2010/main" val="11872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662128" y="305928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Podstawowe terminy poligraficzne.</a:t>
            </a:r>
          </a:p>
        </p:txBody>
      </p:sp>
      <p:sp>
        <p:nvSpPr>
          <p:cNvPr id="3" name="Prostokąt 2"/>
          <p:cNvSpPr/>
          <p:nvPr/>
        </p:nvSpPr>
        <p:spPr>
          <a:xfrm>
            <a:off x="662128" y="990127"/>
            <a:ext cx="7243982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papier</a:t>
            </a:r>
            <a:r>
              <a:rPr lang="pl-PL" sz="1350" dirty="0"/>
              <a:t> - jedno z najważniejszych kryteriów przy wyborze wydruku.</a:t>
            </a:r>
          </a:p>
          <a:p>
            <a:endParaRPr lang="pl-PL" sz="1350" dirty="0"/>
          </a:p>
          <a:p>
            <a:r>
              <a:rPr lang="pl-PL" sz="1350" dirty="0"/>
              <a:t>Im wyższa gramatura, tym większa sztywność papieru.</a:t>
            </a:r>
          </a:p>
          <a:p>
            <a:endParaRPr lang="pl-PL" sz="1350" dirty="0"/>
          </a:p>
          <a:p>
            <a:endParaRPr lang="pl-PL" sz="1350" dirty="0"/>
          </a:p>
        </p:txBody>
      </p:sp>
      <p:sp>
        <p:nvSpPr>
          <p:cNvPr id="4" name="Prostokąt 3"/>
          <p:cNvSpPr/>
          <p:nvPr/>
        </p:nvSpPr>
        <p:spPr>
          <a:xfrm>
            <a:off x="1940793" y="2024452"/>
            <a:ext cx="30700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80-90 gram </a:t>
            </a:r>
            <a:r>
              <a:rPr lang="pl-PL" sz="1350" dirty="0"/>
              <a:t>- papier do kserokopiarek</a:t>
            </a:r>
          </a:p>
        </p:txBody>
      </p:sp>
      <p:sp>
        <p:nvSpPr>
          <p:cNvPr id="5" name="Prostokąt 4"/>
          <p:cNvSpPr/>
          <p:nvPr/>
        </p:nvSpPr>
        <p:spPr>
          <a:xfrm>
            <a:off x="1940792" y="2301451"/>
            <a:ext cx="529892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90 - 130 gram  </a:t>
            </a:r>
            <a:r>
              <a:rPr lang="pl-PL" sz="1350" dirty="0"/>
              <a:t>- papiery kredowe (powlekanych) </a:t>
            </a:r>
          </a:p>
        </p:txBody>
      </p:sp>
      <p:sp>
        <p:nvSpPr>
          <p:cNvPr id="6" name="Prostokąt 5"/>
          <p:cNvSpPr/>
          <p:nvPr/>
        </p:nvSpPr>
        <p:spPr>
          <a:xfrm>
            <a:off x="1940791" y="2578450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300-350 gram </a:t>
            </a:r>
            <a:r>
              <a:rPr lang="pl-PL" sz="1350" dirty="0"/>
              <a:t>- okładki lub wizytówki</a:t>
            </a: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96" y="2526320"/>
            <a:ext cx="2877044" cy="2324652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>
          <a:xfrm>
            <a:off x="913396" y="4180100"/>
            <a:ext cx="20120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50" dirty="0"/>
              <a:t>Zadaj sobie też pytanie:</a:t>
            </a:r>
          </a:p>
          <a:p>
            <a:r>
              <a:rPr lang="pl-PL" sz="1350" dirty="0"/>
              <a:t>mat czy błysk? </a:t>
            </a:r>
          </a:p>
        </p:txBody>
      </p:sp>
    </p:spTree>
    <p:extLst>
      <p:ext uri="{BB962C8B-B14F-4D97-AF65-F5344CB8AC3E}">
        <p14:creationId xmlns:p14="http://schemas.microsoft.com/office/powerpoint/2010/main" val="3934417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78534" y="495917"/>
            <a:ext cx="752223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Pica </a:t>
            </a:r>
            <a:r>
              <a:rPr lang="pl-PL" sz="1350" dirty="0" err="1"/>
              <a:t>PostScript</a:t>
            </a:r>
            <a:endParaRPr lang="pl-PL" sz="1350" dirty="0"/>
          </a:p>
          <a:p>
            <a:endParaRPr lang="pl-PL" sz="1350" dirty="0"/>
          </a:p>
          <a:p>
            <a:r>
              <a:rPr lang="pl-PL" sz="1350" dirty="0"/>
              <a:t>Firma Adobe chcąc ułatwić życie zaokrągliła punkt amerykański do dokładnie 1/72 cala, by łatwiej można było przeliczać na anglosaskie miary metryczne. W ten sposób zmieniona nieco miara trafiła do języka postscriptowego, który opisuje każdy element na stronie jako obiekty wektorowe.</a:t>
            </a:r>
          </a:p>
        </p:txBody>
      </p:sp>
      <p:sp>
        <p:nvSpPr>
          <p:cNvPr id="3" name="Prostokąt 2"/>
          <p:cNvSpPr/>
          <p:nvPr/>
        </p:nvSpPr>
        <p:spPr>
          <a:xfrm>
            <a:off x="1632549" y="1818262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350" dirty="0"/>
              <a:t>1 punkt (pt) = 1/72 cala = 0,3528 mm</a:t>
            </a:r>
          </a:p>
          <a:p>
            <a:r>
              <a:rPr lang="it-IT" sz="1350" dirty="0"/>
              <a:t>1 pica (p) = 1/6 cala = 4,2333 mm</a:t>
            </a:r>
            <a:endParaRPr lang="pl-PL" sz="1350" dirty="0"/>
          </a:p>
        </p:txBody>
      </p:sp>
      <p:sp>
        <p:nvSpPr>
          <p:cNvPr id="4" name="Prostokąt 3"/>
          <p:cNvSpPr/>
          <p:nvPr/>
        </p:nvSpPr>
        <p:spPr>
          <a:xfrm>
            <a:off x="726775" y="2469567"/>
            <a:ext cx="7573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Jednostki </a:t>
            </a:r>
            <a:r>
              <a:rPr lang="pl-PL" sz="1350" dirty="0" err="1"/>
              <a:t>Didota</a:t>
            </a:r>
            <a:endParaRPr lang="pl-PL" sz="1350" dirty="0"/>
          </a:p>
          <a:p>
            <a:endParaRPr lang="pl-PL" sz="1350" dirty="0"/>
          </a:p>
          <a:p>
            <a:r>
              <a:rPr lang="pl-PL" sz="1350" dirty="0"/>
              <a:t>Systemem punktu typograficznego jest europejska jednostka </a:t>
            </a:r>
            <a:r>
              <a:rPr lang="pl-PL" sz="1350" dirty="0" err="1"/>
              <a:t>Didota</a:t>
            </a:r>
            <a:r>
              <a:rPr lang="pl-PL" sz="1350" dirty="0"/>
              <a:t>, która w Polsce powszechnie była stosowana przed erą DTP.</a:t>
            </a:r>
          </a:p>
        </p:txBody>
      </p:sp>
      <p:sp>
        <p:nvSpPr>
          <p:cNvPr id="5" name="Prostokąt 4"/>
          <p:cNvSpPr/>
          <p:nvPr/>
        </p:nvSpPr>
        <p:spPr>
          <a:xfrm>
            <a:off x="1632549" y="3610041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/>
              <a:t>1 punkt typograficzny = 1/2660 m = 0,3759 mm</a:t>
            </a:r>
          </a:p>
          <a:p>
            <a:r>
              <a:rPr lang="pl-PL" sz="1350" dirty="0"/>
              <a:t>12 punktów = 1 cycero (cyc.) = 4,5113 mm</a:t>
            </a:r>
          </a:p>
          <a:p>
            <a:r>
              <a:rPr lang="pl-PL" sz="1350" dirty="0"/>
              <a:t>48 punktów = 4 cycera = 1 kwadrat = 18,0451 mm</a:t>
            </a:r>
          </a:p>
        </p:txBody>
      </p:sp>
    </p:spTree>
    <p:extLst>
      <p:ext uri="{BB962C8B-B14F-4D97-AF65-F5344CB8AC3E}">
        <p14:creationId xmlns:p14="http://schemas.microsoft.com/office/powerpoint/2010/main" val="3697253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571500" y="419351"/>
            <a:ext cx="78780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Miary względne</a:t>
            </a:r>
          </a:p>
          <a:p>
            <a:endParaRPr lang="pl-PL" sz="1350" dirty="0"/>
          </a:p>
          <a:p>
            <a:r>
              <a:rPr lang="pl-PL" sz="1350" dirty="0"/>
              <a:t>W typografii korzystanie z miar względnych jest bardzo praktyczne. Ich cechą charakterystyczną jest to, że ulegają zmianie w sposób proporcjonalny. Podstawową jednostką tej miary jest firet.</a:t>
            </a:r>
          </a:p>
        </p:txBody>
      </p:sp>
      <p:sp>
        <p:nvSpPr>
          <p:cNvPr id="3" name="Prostokąt 2"/>
          <p:cNvSpPr/>
          <p:nvPr/>
        </p:nvSpPr>
        <p:spPr>
          <a:xfrm>
            <a:off x="772064" y="1396293"/>
            <a:ext cx="747694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Firet</a:t>
            </a:r>
          </a:p>
          <a:p>
            <a:endParaRPr lang="pl-PL" sz="1350" dirty="0"/>
          </a:p>
          <a:p>
            <a:r>
              <a:rPr lang="pl-PL" sz="1350" dirty="0"/>
              <a:t>Firet jest równy danemu rozmiarowi pisma. Jeśli tekst składany jest jedenastostopniowym </a:t>
            </a:r>
            <a:r>
              <a:rPr lang="pl-PL" sz="1350" dirty="0" err="1"/>
              <a:t>timesem</a:t>
            </a:r>
            <a:r>
              <a:rPr lang="pl-PL" sz="1350" dirty="0"/>
              <a:t>, to jeden firet jest równy 11 punktów. Wraz ze wzrostem parametru rozmiaru czcionki, proporcjonalnie zmienia się także i firet.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772064" y="2580984"/>
            <a:ext cx="736696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Dywiz</a:t>
            </a:r>
          </a:p>
          <a:p>
            <a:endParaRPr lang="pl-PL" sz="1350" dirty="0"/>
          </a:p>
          <a:p>
            <a:r>
              <a:rPr lang="pl-PL" sz="1350" dirty="0"/>
              <a:t>Dywiz jest najkrótszą kreską drukarską 1/4 - 1/3 firetu, który najczęściej wykorzystywany bywa do przenoszenia części wyrazu do następnego wiersza gdy ten nie mieści się w danym wierszu (Miejsce dzielenia następuje na granicy sylab lub morfemu).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778534" y="3836843"/>
            <a:ext cx="7470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Półpauza i pauza</a:t>
            </a:r>
          </a:p>
          <a:p>
            <a:endParaRPr lang="pl-PL" sz="1350" dirty="0"/>
          </a:p>
          <a:p>
            <a:r>
              <a:rPr lang="pl-PL" sz="1350" dirty="0"/>
              <a:t>Półpauza jest równa połowy firetu a pauza dokładnie jednemu firetu. W programie </a:t>
            </a:r>
            <a:r>
              <a:rPr lang="pl-PL" sz="1350" dirty="0" err="1"/>
              <a:t>InDesign</a:t>
            </a:r>
            <a:r>
              <a:rPr lang="pl-PL" sz="1350" dirty="0"/>
              <a:t> półpauzę można wywołać skrótem klawiaturowym Alt + - (minus) a pauzę </a:t>
            </a:r>
            <a:r>
              <a:rPr lang="pl-PL" sz="1350" dirty="0" err="1"/>
              <a:t>Shift</a:t>
            </a:r>
            <a:r>
              <a:rPr lang="pl-PL" sz="1350" dirty="0"/>
              <a:t> + alt + - (minus). </a:t>
            </a:r>
          </a:p>
        </p:txBody>
      </p:sp>
    </p:spTree>
    <p:extLst>
      <p:ext uri="{BB962C8B-B14F-4D97-AF65-F5344CB8AC3E}">
        <p14:creationId xmlns:p14="http://schemas.microsoft.com/office/powerpoint/2010/main" val="3214218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 rot="18895602">
            <a:off x="436135" y="2405811"/>
            <a:ext cx="5076564" cy="1102519"/>
          </a:xfrm>
        </p:spPr>
        <p:txBody>
          <a:bodyPr>
            <a:normAutofit fontScale="90000"/>
          </a:bodyPr>
          <a:lstStyle/>
          <a:p>
            <a:r>
              <a:rPr lang="pl-PL" sz="4500" dirty="0">
                <a:solidFill>
                  <a:srgbClr val="FFFF00"/>
                </a:solidFill>
                <a:latin typeface="Narkisim" pitchFamily="34" charset="-79"/>
                <a:cs typeface="Narkisim" pitchFamily="34" charset="-79"/>
              </a:rPr>
              <a:t>Elementy typografii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 rot="19701748">
            <a:off x="3813415" y="3925406"/>
            <a:ext cx="4800600" cy="1314450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Narkisim" pitchFamily="34" charset="-79"/>
                <a:cs typeface="Narkisim" pitchFamily="34" charset="-79"/>
              </a:rPr>
              <a:t>Nowe możliwości</a:t>
            </a:r>
          </a:p>
        </p:txBody>
      </p:sp>
    </p:spTree>
    <p:extLst>
      <p:ext uri="{BB962C8B-B14F-4D97-AF65-F5344CB8AC3E}">
        <p14:creationId xmlns:p14="http://schemas.microsoft.com/office/powerpoint/2010/main" val="532612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871700" y="353374"/>
            <a:ext cx="32943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Typografia</a:t>
            </a:r>
          </a:p>
        </p:txBody>
      </p:sp>
      <p:sp>
        <p:nvSpPr>
          <p:cNvPr id="3" name="Prostokąt 2"/>
          <p:cNvSpPr/>
          <p:nvPr/>
        </p:nvSpPr>
        <p:spPr>
          <a:xfrm>
            <a:off x="1385646" y="1653648"/>
            <a:ext cx="63727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/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ogół zagadnień dotyczących projektowania drukowanych liter i innych znaków pisarskich (zarówno czcionek jak i </a:t>
            </a:r>
            <a:r>
              <a:rPr lang="pl-PL" sz="24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fontów</a:t>
            </a: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), oraz wzajemnych relacji pomiędzy tymi znakami </a:t>
            </a:r>
            <a:b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</a:br>
            <a:r>
              <a:rPr lang="pl-PL" sz="24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i grupami znaków. Typografia dotyczy od pewnego czasu nie tylko wydruku ale również analizy czcionki na stronach www.</a:t>
            </a:r>
          </a:p>
        </p:txBody>
      </p:sp>
    </p:spTree>
    <p:extLst>
      <p:ext uri="{BB962C8B-B14F-4D97-AF65-F5344CB8AC3E}">
        <p14:creationId xmlns:p14="http://schemas.microsoft.com/office/powerpoint/2010/main" val="3032613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729883"/>
            <a:ext cx="53732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Reguła @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</a:t>
            </a:r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-face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205903" y="1653649"/>
            <a:ext cx="46445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Formaty czcionek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493658" y="2988465"/>
            <a:ext cx="19027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WOFF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5760132" y="2988466"/>
            <a:ext cx="1566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EOT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3907092" y="2988802"/>
            <a:ext cx="12421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TTF</a:t>
            </a:r>
          </a:p>
        </p:txBody>
      </p:sp>
      <p:sp>
        <p:nvSpPr>
          <p:cNvPr id="7" name="Prostokąt 6"/>
          <p:cNvSpPr/>
          <p:nvPr/>
        </p:nvSpPr>
        <p:spPr>
          <a:xfrm>
            <a:off x="1493658" y="3565545"/>
            <a:ext cx="20955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Web Open Font Format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8" name="Prostokąt 7"/>
          <p:cNvSpPr/>
          <p:nvPr/>
        </p:nvSpPr>
        <p:spPr>
          <a:xfrm>
            <a:off x="1493659" y="3847873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2009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3907093" y="3557674"/>
            <a:ext cx="9413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TrueType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10" name="Prostokąt 9"/>
          <p:cNvSpPr/>
          <p:nvPr/>
        </p:nvSpPr>
        <p:spPr>
          <a:xfrm>
            <a:off x="3936733" y="3856331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1980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5767639" y="3557674"/>
            <a:ext cx="195117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Embedded </a:t>
            </a:r>
            <a:r>
              <a:rPr lang="pl-PL" sz="1350" b="1" dirty="0" err="1">
                <a:solidFill>
                  <a:prstClr val="black"/>
                </a:solidFill>
              </a:rPr>
              <a:t>OpenType</a:t>
            </a:r>
            <a:endParaRPr lang="pl-PL" sz="1350" dirty="0">
              <a:solidFill>
                <a:prstClr val="black"/>
              </a:solidFill>
            </a:endParaRPr>
          </a:p>
        </p:txBody>
      </p:sp>
      <p:sp>
        <p:nvSpPr>
          <p:cNvPr id="12" name="Prostokąt 11"/>
          <p:cNvSpPr/>
          <p:nvPr/>
        </p:nvSpPr>
        <p:spPr>
          <a:xfrm>
            <a:off x="5767639" y="3856331"/>
            <a:ext cx="5693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pl-PL" sz="1350" b="1" dirty="0">
                <a:solidFill>
                  <a:prstClr val="black"/>
                </a:solidFill>
              </a:rPr>
              <a:t>2003</a:t>
            </a:r>
            <a:endParaRPr lang="pl-PL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771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277634" y="573529"/>
            <a:ext cx="60286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Dostępność czcionek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108566" y="1808697"/>
            <a:ext cx="3489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http://fontfeed.com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108566" y="2526810"/>
            <a:ext cx="3705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http://exlibris.com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2132601" y="3223465"/>
            <a:ext cx="5679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http://typotheque.com/webfonts</a:t>
            </a:r>
          </a:p>
        </p:txBody>
      </p:sp>
    </p:spTree>
    <p:extLst>
      <p:ext uri="{BB962C8B-B14F-4D97-AF65-F5344CB8AC3E}">
        <p14:creationId xmlns:p14="http://schemas.microsoft.com/office/powerpoint/2010/main" val="2430912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547664" y="627535"/>
            <a:ext cx="51305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A co na to Google?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709682" y="2895786"/>
            <a:ext cx="52385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3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GOOGLE FONT DIRECTORY</a:t>
            </a:r>
          </a:p>
        </p:txBody>
      </p:sp>
    </p:spTree>
    <p:extLst>
      <p:ext uri="{BB962C8B-B14F-4D97-AF65-F5344CB8AC3E}">
        <p14:creationId xmlns:p14="http://schemas.microsoft.com/office/powerpoint/2010/main" val="1674631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979712" y="819239"/>
            <a:ext cx="32943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Google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25706" y="2653071"/>
            <a:ext cx="5832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http://code.google.com/webfonts</a:t>
            </a:r>
          </a:p>
        </p:txBody>
      </p:sp>
    </p:spTree>
    <p:extLst>
      <p:ext uri="{BB962C8B-B14F-4D97-AF65-F5344CB8AC3E}">
        <p14:creationId xmlns:p14="http://schemas.microsoft.com/office/powerpoint/2010/main" val="2680498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811" y="0"/>
            <a:ext cx="55086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Szeroki wachlarz wyboru kontra minimalizm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547664" y="2447188"/>
            <a:ext cx="44284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http://typographica.org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2405039" y="4158760"/>
            <a:ext cx="48732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http://ilovetypography.com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672916" y="2147106"/>
            <a:ext cx="14248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MINIMALIZM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5490102" y="3712343"/>
            <a:ext cx="2106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15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BOGACTWO WYBORU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493658" y="1707119"/>
            <a:ext cx="42727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Massimo</a:t>
            </a:r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Vignelli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5213784" y="3165817"/>
            <a:ext cx="23825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2700" dirty="0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John </a:t>
            </a:r>
            <a:r>
              <a:rPr lang="pl-PL" sz="2700" dirty="0" err="1">
                <a:solidFill>
                  <a:prstClr val="black"/>
                </a:solidFill>
                <a:latin typeface="Humnst777 BT" pitchFamily="34" charset="0"/>
                <a:ea typeface="Mathematica6" pitchFamily="2" charset="0"/>
              </a:rPr>
              <a:t>Boardley</a:t>
            </a:r>
            <a:endParaRPr lang="pl-PL" sz="2700" dirty="0">
              <a:solidFill>
                <a:prstClr val="black"/>
              </a:solidFill>
              <a:latin typeface="Humnst777 BT" pitchFamily="34" charset="0"/>
              <a:ea typeface="Mathematica6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268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979712" y="819239"/>
            <a:ext cx="32943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Ligatury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871700" y="2355727"/>
            <a:ext cx="4806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http://jontangerine.com/silo/typography/ligatures</a:t>
            </a:r>
          </a:p>
        </p:txBody>
      </p:sp>
    </p:spTree>
    <p:extLst>
      <p:ext uri="{BB962C8B-B14F-4D97-AF65-F5344CB8AC3E}">
        <p14:creationId xmlns:p14="http://schemas.microsoft.com/office/powerpoint/2010/main" val="1614647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52654" y="407485"/>
            <a:ext cx="74963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FFFF00"/>
                </a:solidFill>
              </a:rPr>
              <a:t>Pantone</a:t>
            </a:r>
            <a:r>
              <a:rPr lang="pl-PL" sz="1350" dirty="0">
                <a:solidFill>
                  <a:srgbClr val="FFFF00"/>
                </a:solidFill>
              </a:rPr>
              <a:t> </a:t>
            </a:r>
            <a:r>
              <a:rPr lang="pl-PL" sz="1350" dirty="0"/>
              <a:t>- format kolorów, w których kolory oznaczane są numerem (np. PMS 130) z oznaczeniami dodatkowymi takich cech jak: fluorescencja, metaliczność itp.</a:t>
            </a:r>
          </a:p>
        </p:txBody>
      </p:sp>
      <p:sp>
        <p:nvSpPr>
          <p:cNvPr id="3" name="Prostokąt 2"/>
          <p:cNvSpPr/>
          <p:nvPr/>
        </p:nvSpPr>
        <p:spPr>
          <a:xfrm>
            <a:off x="752653" y="1066333"/>
            <a:ext cx="70758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Uszlachetnianie</a:t>
            </a:r>
            <a:r>
              <a:rPr lang="pl-PL" sz="1350" dirty="0"/>
              <a:t> - pokrywanie druków materiałami w celu zwiększenia ich wytrzymałości lub dla celów estetycznych, np. lakierowanie, foliowanie. Można w ten sposób uzyskiwać powierzchnie prac błyszczące, matowe lub łączone (np. folia matowa i lakier wybiórczy błyszczący na jednym z elementów).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752652" y="4372765"/>
            <a:ext cx="707581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Lakier wybiórczy </a:t>
            </a:r>
            <a:r>
              <a:rPr lang="pl-PL" sz="1350" dirty="0"/>
              <a:t>- jest rodzajem uszlachetnienia, który oznacza, że wybrane elementy na Twoim projekcie mogą się selektywnie błyszczeć! 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261" y="1966580"/>
            <a:ext cx="3082146" cy="221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6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385646" y="303499"/>
            <a:ext cx="62646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Promocja typografii w sieci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977328" y="1545636"/>
            <a:ext cx="5673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http://lostworldsfairs.com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979712" y="2081335"/>
            <a:ext cx="5292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http://webfontawards.com</a:t>
            </a:r>
          </a:p>
        </p:txBody>
      </p:sp>
      <p:sp>
        <p:nvSpPr>
          <p:cNvPr id="5" name="pole tekstowe 4"/>
          <p:cNvSpPr txBox="1"/>
          <p:nvPr/>
        </p:nvSpPr>
        <p:spPr>
          <a:xfrm>
            <a:off x="1964244" y="2638940"/>
            <a:ext cx="4876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l-PL"/>
            </a:defPPr>
            <a:lvl1pPr>
              <a:defRPr sz="4000">
                <a:latin typeface="Humanst521 Lt BT" pitchFamily="34" charset="0"/>
              </a:defRPr>
            </a:lvl1pPr>
          </a:lstStyle>
          <a:p>
            <a:pPr defTabSz="685800"/>
            <a:r>
              <a:rPr lang="pl-PL" sz="3000" dirty="0">
                <a:solidFill>
                  <a:prstClr val="black"/>
                </a:solidFill>
              </a:rPr>
              <a:t>http://webfontsgallery.com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1964245" y="3198880"/>
            <a:ext cx="49840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http://typekit.com/gallery</a:t>
            </a:r>
          </a:p>
        </p:txBody>
      </p:sp>
    </p:spTree>
    <p:extLst>
      <p:ext uri="{BB962C8B-B14F-4D97-AF65-F5344CB8AC3E}">
        <p14:creationId xmlns:p14="http://schemas.microsoft.com/office/powerpoint/2010/main" val="282605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601670" y="427315"/>
            <a:ext cx="567063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Pomoc w doborze </a:t>
            </a:r>
            <a:r>
              <a:rPr lang="pl-PL" sz="4500" dirty="0" err="1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fontów</a:t>
            </a:r>
            <a:endParaRPr lang="pl-PL" sz="4500" dirty="0">
              <a:solidFill>
                <a:prstClr val="black"/>
              </a:solidFill>
              <a:latin typeface="Franklin Gothic Medium Cond" pitchFamily="34" charset="0"/>
              <a:ea typeface="Mathematica6" pitchFamily="2" charset="0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2094012" y="2085696"/>
            <a:ext cx="5556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http://awesome-fontstacks.com</a:t>
            </a:r>
          </a:p>
        </p:txBody>
      </p:sp>
    </p:spTree>
    <p:extLst>
      <p:ext uri="{BB962C8B-B14F-4D97-AF65-F5344CB8AC3E}">
        <p14:creationId xmlns:p14="http://schemas.microsoft.com/office/powerpoint/2010/main" val="2733476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/>
          <p:cNvSpPr txBox="1"/>
          <p:nvPr/>
        </p:nvSpPr>
        <p:spPr>
          <a:xfrm>
            <a:off x="1439652" y="438365"/>
            <a:ext cx="6264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4500" dirty="0">
                <a:solidFill>
                  <a:prstClr val="black"/>
                </a:solidFill>
                <a:latin typeface="Franklin Gothic Medium Cond" pitchFamily="34" charset="0"/>
                <a:ea typeface="Mathematica6" pitchFamily="2" charset="0"/>
              </a:rPr>
              <a:t>Prezentacja swoich osiągnięć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2065868" y="2184562"/>
            <a:ext cx="4440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pl-PL" sz="3000" dirty="0">
                <a:solidFill>
                  <a:prstClr val="black"/>
                </a:solidFill>
                <a:latin typeface="Humanst521 Lt BT" pitchFamily="34" charset="0"/>
              </a:rPr>
              <a:t>http://Photoshelter.com</a:t>
            </a:r>
          </a:p>
        </p:txBody>
      </p:sp>
    </p:spTree>
    <p:extLst>
      <p:ext uri="{BB962C8B-B14F-4D97-AF65-F5344CB8AC3E}">
        <p14:creationId xmlns:p14="http://schemas.microsoft.com/office/powerpoint/2010/main" val="23690512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6FB9EF7-F4EB-4A35-83ED-AC52D86B22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b="1" dirty="0"/>
              <a:t>Program </a:t>
            </a:r>
            <a:r>
              <a:rPr lang="pl-PL" b="1" dirty="0" err="1"/>
              <a:t>InDesign</a:t>
            </a:r>
            <a:r>
              <a:rPr lang="pl-PL" b="1" dirty="0"/>
              <a:t> </a:t>
            </a:r>
            <a:r>
              <a:rPr lang="pl-PL" dirty="0"/>
              <a:t>w celu przygotowania dokumentu, który zostanie wyeksportowany jako plik PDF o ułatwionej dostępności. 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b="1" dirty="0"/>
              <a:t>Program </a:t>
            </a:r>
            <a:r>
              <a:rPr lang="pl-PL" b="1" dirty="0" err="1"/>
              <a:t>Acrobat</a:t>
            </a:r>
            <a:r>
              <a:rPr lang="pl-PL" b="1" dirty="0"/>
              <a:t> DC</a:t>
            </a:r>
            <a:r>
              <a:rPr lang="pl-PL" dirty="0"/>
              <a:t>, w którym zostaną sfinalizowane ułatwienia dostępu. Tych czynności nie można wykonać za pomocą bezpłatnej aplikacji Adobe Reader.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E6F53F2-A3D4-48B1-ADD9-8C3A89E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Aby utworzyć plik PDF o ułatwionej dostępności, potrzebne są następujące aplikacje:</a:t>
            </a:r>
          </a:p>
        </p:txBody>
      </p:sp>
    </p:spTree>
    <p:extLst>
      <p:ext uri="{BB962C8B-B14F-4D97-AF65-F5344CB8AC3E}">
        <p14:creationId xmlns:p14="http://schemas.microsoft.com/office/powerpoint/2010/main" val="10878205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421C4902-E79C-42AC-9475-127763CCC6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62500" lnSpcReduction="2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Konieczne jest zachowanie spójności stylów akapitu w całym dokumencie.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Aby można było efektywnie i skutecznie wyeksportować zawartość w formacie PDF, niezwykle istotne jest spójne stosowanie stylów akapitu w cały dokumencie programu </a:t>
            </a:r>
            <a:r>
              <a:rPr lang="pl-PL" dirty="0" err="1"/>
              <a:t>InDesign</a:t>
            </a:r>
            <a:r>
              <a:rPr lang="pl-PL" dirty="0"/>
              <a:t>. Style te należy oprzeć na strukturze hierarchicznej dokumentu (nagłówek główny, nagłówki dodatkowe, podtytuł itd.) i stosować je do akapitów zgodnie z ich rolą w hierarchii tego dokumentu.</a:t>
            </a:r>
          </a:p>
          <a:p>
            <a:endParaRPr lang="pl-PL" dirty="0"/>
          </a:p>
          <a:p>
            <a:r>
              <a:rPr lang="pl-PL" dirty="0"/>
              <a:t>Zdefiniuj mapę eksportowania znaczników, określającą relacje między stylami programu </a:t>
            </a:r>
            <a:r>
              <a:rPr lang="pl-PL" dirty="0" err="1"/>
              <a:t>InDesign</a:t>
            </a:r>
            <a:r>
              <a:rPr lang="pl-PL" dirty="0"/>
              <a:t> a znacznikami w dokumencie PDF.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Tworząc style programu </a:t>
            </a:r>
            <a:r>
              <a:rPr lang="pl-PL" dirty="0" err="1"/>
              <a:t>InDesign</a:t>
            </a:r>
            <a:r>
              <a:rPr lang="pl-PL" dirty="0"/>
              <a:t>, ustaw w każdym z nich opcje Eksportowanie znaczników (w oknie dialogowym Opcje stylu akapitu) zgodnie z rolą danego stylu w dokumencie PDF — akapit (P), poziomy nagłówków od 1 do 6 (H1–H6) lub artefakt. Tabele oraz listy wypunktowane i numerowane są rozpoznawane automatycznie podczas eksportowania i otrzymują odpowiednie znaczniki.</a:t>
            </a:r>
          </a:p>
          <a:p>
            <a:endParaRPr lang="pl-PL" dirty="0"/>
          </a:p>
          <a:p>
            <a:r>
              <a:rPr lang="pl-PL" dirty="0"/>
              <a:t>Obrazy zakotwiczone w strumieniu zawartości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W przypadku publikacji w druku ilustracje mogą występować w dowolnym miejscu na stronie, ponieważ użytkownicy bez problemów ze wzrokiem będą w stanie powiązać taki obraz z czytanym tekstem. Natomiast czytniki ekranowe przetwarzają zawartość w sposób liniowy i wykorzystują funkcję syntezatora mowy do odczytywania opisów obrazów. Dlatego też obrazy powinny być umieszczone możliwie jak najbliżej tekstu, z którym są powiązane. Przeciągając zakotwiczenia obiektów w programie </a:t>
            </a:r>
            <a:r>
              <a:rPr lang="pl-PL" dirty="0" err="1"/>
              <a:t>InDesign</a:t>
            </a:r>
            <a:r>
              <a:rPr lang="pl-PL" dirty="0"/>
              <a:t> można w prosty sposób umieścić odniesienia do obrazu w odpowiednim miejscu bez zmiany układu w druku.</a:t>
            </a: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ED1C011-76D5-4350-AF86-2DDC0EC6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/>
              <a:t>Wymagane kroki w programie </a:t>
            </a:r>
            <a:r>
              <a:rPr lang="pl-PL" b="1" dirty="0" err="1"/>
              <a:t>InDesign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5968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61CBD77-284C-4432-9747-AAD2EF005D6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62500" lnSpcReduction="2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Dodawanie tekstu zastępczego do obrazów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Czytniki ekranowe mogą jedynie wskazywać. że obraz istnieje. Aby można było przekazać, co taki obraz przedstawia, musi być w nim zdefiniowany tekst zastępczy. Opcje eksportowania obiektów w programie </a:t>
            </a:r>
            <a:r>
              <a:rPr lang="pl-PL" dirty="0" err="1"/>
              <a:t>InDesign</a:t>
            </a:r>
            <a:r>
              <a:rPr lang="pl-PL" dirty="0"/>
              <a:t> umożliwiają dodawanie tekstu zastępczego na podstawie metadanych istniejących w pliku graficznym, a także wprowadzanie własnego tekstu zastępczego do dowolnego obrazu, zasobu graficznego albo grupy obiektów w układzie.</a:t>
            </a:r>
          </a:p>
          <a:p>
            <a:endParaRPr lang="pl-PL" dirty="0"/>
          </a:p>
          <a:p>
            <a:r>
              <a:rPr lang="pl-PL" dirty="0"/>
              <a:t>Wprowadzanie mechanizmów nawigacji wewnętrznej w dokumencie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Spisy treści, zakładki, hiperłącza i odniesienia w </a:t>
            </a:r>
            <a:r>
              <a:rPr lang="pl-PL" dirty="0" err="1"/>
              <a:t>łatwodostępnym</a:t>
            </a:r>
            <a:r>
              <a:rPr lang="pl-PL" dirty="0"/>
              <a:t> pliku PDF mogą pełnić rolę mechanizmów nawigacyjnych prowadzących do przywoływanej zawartości. Pozwalają one również użytkownikom korzystającym z czytnika ekranowego na efektywnie poruszanie się po dokumencie.</a:t>
            </a:r>
          </a:p>
          <a:p>
            <a:endParaRPr lang="pl-PL" dirty="0"/>
          </a:p>
          <a:p>
            <a:r>
              <a:rPr lang="pl-PL" dirty="0"/>
              <a:t>Określanie kolejności zawartości na panelu Artykuły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Kolejność wprowadzania znaczników w dokumencie PDF ma kluczowe znaczenie dla jego czytelności. Panel Artykuły w programie </a:t>
            </a:r>
            <a:r>
              <a:rPr lang="pl-PL" dirty="0" err="1"/>
              <a:t>InDesign</a:t>
            </a:r>
            <a:r>
              <a:rPr lang="pl-PL" dirty="0"/>
              <a:t> umożliwia precyzyjne zdefiniowanie zawartości dokumentu, która zostanie ujęta w znacznikach, a także ustalenie kolejności tego oznaczania. Zawartość można dodawać, przeciągając ramki i obiekty na panel Artykuły, a następnie układając je w pożądanej kolejności czytania. Można również podzielić zawartość na mniejsze artykuły, co nie wpływa na układ strony.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3995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B60C249-4AD7-4FEE-BD48-A08962B604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Określanie tytułu i opisu dokumentu w postaci metadanych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Plik PDF musi zawierać tytuł i opis zawartości, co jest niezbędne zarówno ze względu na łatwość dostępu, jak i optymalizację pod kątem wyszukiwarek internetowych. Jeśli zapisze się te informacje w oknie dialogowym Informacje o pliku programu </a:t>
            </a:r>
            <a:r>
              <a:rPr lang="pl-PL" dirty="0" err="1"/>
              <a:t>InDesign</a:t>
            </a:r>
            <a:r>
              <a:rPr lang="pl-PL" dirty="0"/>
              <a:t>, zostaną one automatycznie przeniesione do programu </a:t>
            </a:r>
            <a:r>
              <a:rPr lang="pl-PL" dirty="0" err="1"/>
              <a:t>Acrobat</a:t>
            </a:r>
            <a:r>
              <a:rPr lang="pl-PL" dirty="0"/>
              <a:t> DC jako wymagane metadane.</a:t>
            </a:r>
          </a:p>
          <a:p>
            <a:endParaRPr lang="pl-PL" dirty="0"/>
          </a:p>
          <a:p>
            <a:r>
              <a:rPr lang="pl-PL" dirty="0"/>
              <a:t>Eksportowanie pliku PDF z ustawieniami zoptymalizowanymi pod kątem łatwego dostępu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Użycie opcji eksportowania na format PDF dostępnych w programie </a:t>
            </a:r>
            <a:r>
              <a:rPr lang="pl-PL" dirty="0" err="1"/>
              <a:t>InDesign</a:t>
            </a:r>
            <a:r>
              <a:rPr lang="pl-PL" dirty="0"/>
              <a:t> powoduje, że znaczniki, struktura organizacyjna i zakładki wykorzystane w układzie dokumentu (czy to przeznaczonego do druku, czy interaktywnego) zostaną przekształcone w strukturę znaczników, uporządkowanie zawartości i schemat nawigacji w wynikowym pliku PDF.</a:t>
            </a: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A8DD5A4E-8CCF-46D3-BC0B-E1C241B8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3749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778534" y="588640"/>
            <a:ext cx="701111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Spad drukarski </a:t>
            </a:r>
            <a:r>
              <a:rPr lang="pl-PL" sz="1350" dirty="0"/>
              <a:t>- jest terminem poligraficznym określającym zadrukowany obszar (najczęściej wąski pasek) arkusza, który zostaje odrzucony w wyniku cięcia.</a:t>
            </a:r>
          </a:p>
        </p:txBody>
      </p:sp>
      <p:sp>
        <p:nvSpPr>
          <p:cNvPr id="3" name="Prostokąt 2"/>
          <p:cNvSpPr/>
          <p:nvPr/>
        </p:nvSpPr>
        <p:spPr>
          <a:xfrm>
            <a:off x="778533" y="1248203"/>
            <a:ext cx="664234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Perforacja</a:t>
            </a:r>
            <a:r>
              <a:rPr lang="pl-PL" sz="1350" dirty="0"/>
              <a:t> - technika umieszczania identycznych otworów w niewielkiej odległości od siebie, które służą m.in. do łatwego odrywania części wydruku. Perforacja stosowana np. przy biletach wstępu.</a:t>
            </a:r>
          </a:p>
        </p:txBody>
      </p:sp>
      <p:sp>
        <p:nvSpPr>
          <p:cNvPr id="4" name="Prostokąt 3"/>
          <p:cNvSpPr/>
          <p:nvPr/>
        </p:nvSpPr>
        <p:spPr>
          <a:xfrm>
            <a:off x="778533" y="2115516"/>
            <a:ext cx="66423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Bigowanie</a:t>
            </a:r>
            <a:r>
              <a:rPr lang="pl-PL" sz="1350" dirty="0"/>
              <a:t> - bigowanie jest procesem introligatorskim w trakcie którego następuje wyciskanie specjalnych linii w materiale poligraficznym, np. papierze lub kartonie w celu ułatwienia jego złamywania np. okładki, zaproszenia, składane opakowania kartonowe.</a:t>
            </a:r>
          </a:p>
        </p:txBody>
      </p:sp>
      <p:sp>
        <p:nvSpPr>
          <p:cNvPr id="5" name="Prostokąt 4"/>
          <p:cNvSpPr/>
          <p:nvPr/>
        </p:nvSpPr>
        <p:spPr>
          <a:xfrm>
            <a:off x="778533" y="2885422"/>
            <a:ext cx="66423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Falcowanie</a:t>
            </a:r>
            <a:r>
              <a:rPr lang="pl-PL" sz="1350" dirty="0"/>
              <a:t> - inaczej złamywanie, czyli zespół czynności związanych z zaginaniem arkusza lub odcinka wstęgi papieru, do żądanego formatu w sposób trwały</a:t>
            </a:r>
          </a:p>
        </p:txBody>
      </p:sp>
      <p:sp>
        <p:nvSpPr>
          <p:cNvPr id="6" name="Prostokąt 5"/>
          <p:cNvSpPr/>
          <p:nvPr/>
        </p:nvSpPr>
        <p:spPr>
          <a:xfrm>
            <a:off x="778533" y="3466876"/>
            <a:ext cx="664234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Kaszerowanie</a:t>
            </a:r>
            <a:r>
              <a:rPr lang="pl-PL" sz="1350" dirty="0"/>
              <a:t> - uszlachetnianie wyrobu papierniczego poprzez oklejanie cienkim papierem (niezadrukowanym lub zadrukowanym) papieru znacznie grubszego, kartonu, tektury falistej itp. w celach dekoracyjnych lub technologicznych.</a:t>
            </a:r>
          </a:p>
        </p:txBody>
      </p:sp>
    </p:spTree>
    <p:extLst>
      <p:ext uri="{BB962C8B-B14F-4D97-AF65-F5344CB8AC3E}">
        <p14:creationId xmlns:p14="http://schemas.microsoft.com/office/powerpoint/2010/main" val="34055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687956" y="537238"/>
            <a:ext cx="756105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Proof cyfrowy </a:t>
            </a:r>
            <a:r>
              <a:rPr lang="pl-PL" sz="1350" dirty="0"/>
              <a:t>- jest wydrukiem próbnym, drukowanym za opłatą i na specjalne zamówienie klienta.</a:t>
            </a:r>
          </a:p>
        </p:txBody>
      </p:sp>
      <p:sp>
        <p:nvSpPr>
          <p:cNvPr id="3" name="Prostokąt 2"/>
          <p:cNvSpPr/>
          <p:nvPr/>
        </p:nvSpPr>
        <p:spPr>
          <a:xfrm>
            <a:off x="687956" y="886251"/>
            <a:ext cx="71275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FFFF00"/>
                </a:solidFill>
              </a:rPr>
              <a:t>dpi</a:t>
            </a:r>
            <a:r>
              <a:rPr lang="pl-PL" sz="1350" dirty="0">
                <a:solidFill>
                  <a:srgbClr val="FFFF00"/>
                </a:solidFill>
              </a:rPr>
              <a:t> </a:t>
            </a:r>
            <a:r>
              <a:rPr lang="pl-PL" sz="1350" dirty="0"/>
              <a:t>- parametr zwany rozdzielczością, jest to liczba punktów na długości cala; skrót od ang.: </a:t>
            </a:r>
            <a:r>
              <a:rPr lang="pl-PL" sz="1350" dirty="0" err="1"/>
              <a:t>dots</a:t>
            </a:r>
            <a:r>
              <a:rPr lang="pl-PL" sz="1350" dirty="0"/>
              <a:t> per </a:t>
            </a:r>
            <a:r>
              <a:rPr lang="pl-PL" sz="1350" dirty="0" err="1"/>
              <a:t>inch</a:t>
            </a:r>
            <a:r>
              <a:rPr lang="pl-PL" sz="1350" dirty="0"/>
              <a:t> (punktów na cal) określająca rozdzielczość grafik bitmapowych. </a:t>
            </a:r>
          </a:p>
        </p:txBody>
      </p:sp>
      <p:sp>
        <p:nvSpPr>
          <p:cNvPr id="4" name="Prostokąt 3"/>
          <p:cNvSpPr/>
          <p:nvPr/>
        </p:nvSpPr>
        <p:spPr>
          <a:xfrm>
            <a:off x="687956" y="1501240"/>
            <a:ext cx="7127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Grafika wektorowa </a:t>
            </a:r>
            <a:r>
              <a:rPr lang="pl-PL" sz="1350" dirty="0"/>
              <a:t>- grafika utworzona z tzw. krzywych. Cechą charakterystyczną grafiki wektorowej jest to, że niezależnie od skalowania elementu - jego linie i kształty pozostają ostre i wyraźne, w przeciwieństwie do grafiki rastrowej, która podczas skalowania traci jakość.</a:t>
            </a:r>
          </a:p>
        </p:txBody>
      </p:sp>
      <p:sp>
        <p:nvSpPr>
          <p:cNvPr id="5" name="Prostokąt 4"/>
          <p:cNvSpPr/>
          <p:nvPr/>
        </p:nvSpPr>
        <p:spPr>
          <a:xfrm>
            <a:off x="687956" y="2323979"/>
            <a:ext cx="712757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FFFF00"/>
                </a:solidFill>
              </a:rPr>
              <a:t>Sitodruk</a:t>
            </a:r>
            <a:r>
              <a:rPr lang="pl-PL" sz="1350" dirty="0"/>
              <a:t> - metoda druku, technika poligraficzna, polegająca na wykorzystaniu szablonu, którego szczególną formą jest używana powszechnie siatka sitodrukowa pokryta naświetloną emulsją światłoczułą.</a:t>
            </a:r>
          </a:p>
        </p:txBody>
      </p:sp>
      <p:sp>
        <p:nvSpPr>
          <p:cNvPr id="6" name="Prostokąt 5"/>
          <p:cNvSpPr/>
          <p:nvPr/>
        </p:nvSpPr>
        <p:spPr>
          <a:xfrm>
            <a:off x="687956" y="3146718"/>
            <a:ext cx="712757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FFFF00"/>
                </a:solidFill>
              </a:rPr>
              <a:t>Tampodruk</a:t>
            </a:r>
            <a:r>
              <a:rPr lang="pl-PL" sz="1350" dirty="0">
                <a:solidFill>
                  <a:srgbClr val="FFFF00"/>
                </a:solidFill>
              </a:rPr>
              <a:t> </a:t>
            </a:r>
            <a:r>
              <a:rPr lang="pl-PL" sz="1350" dirty="0"/>
              <a:t>- technika polegająca na nakładaniu farby drukarskiej za pomocą miękkiego gładkiego stempla zwanego tamponem. Za pomocą tamponu o odpowiednim kształcie wykonywany jest nadruk na nierównych i nieregularnych powierzchniach</a:t>
            </a:r>
          </a:p>
        </p:txBody>
      </p:sp>
    </p:spTree>
    <p:extLst>
      <p:ext uri="{BB962C8B-B14F-4D97-AF65-F5344CB8AC3E}">
        <p14:creationId xmlns:p14="http://schemas.microsoft.com/office/powerpoint/2010/main" val="362705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altLang="pl-PL"/>
              <a:t>Grafkia komputerowa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9F3E-ED44-4F3A-878C-B0D9B4E659CA}" type="slidenum">
              <a:rPr lang="pl-PL" altLang="pl-PL"/>
              <a:pPr/>
              <a:t>9</a:t>
            </a:fld>
            <a:endParaRPr lang="pl-PL" altLang="pl-PL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664395" y="1295556"/>
            <a:ext cx="3717815" cy="490112"/>
          </a:xfrm>
        </p:spPr>
        <p:txBody>
          <a:bodyPr>
            <a:normAutofit/>
          </a:bodyPr>
          <a:lstStyle/>
          <a:p>
            <a:r>
              <a:rPr lang="pl-PL" altLang="pl-PL" sz="2100" dirty="0"/>
              <a:t>grafika komputerowa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99111" y="2564201"/>
            <a:ext cx="4894660" cy="167999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l-PL" altLang="pl-PL" sz="2700" dirty="0"/>
              <a:t>obszar dotyczący wyświetlania </a:t>
            </a:r>
            <a:br>
              <a:rPr lang="pl-PL" altLang="pl-PL" sz="2700" dirty="0"/>
            </a:br>
            <a:r>
              <a:rPr lang="pl-PL" altLang="pl-PL" sz="2700" dirty="0"/>
              <a:t>i nadzorowania obrazów </a:t>
            </a:r>
            <a:br>
              <a:rPr lang="pl-PL" altLang="pl-PL" sz="2700" dirty="0"/>
            </a:br>
            <a:r>
              <a:rPr lang="pl-PL" altLang="pl-PL" sz="2700" dirty="0"/>
              <a:t>na ekranie komputera (</a:t>
            </a:r>
            <a:r>
              <a:rPr lang="pl-PL" altLang="pl-PL" sz="2700" i="1" dirty="0"/>
              <a:t>Encyclopedia </a:t>
            </a:r>
            <a:r>
              <a:rPr lang="pl-PL" altLang="pl-PL" sz="2700" i="1" dirty="0" err="1"/>
              <a:t>Britannica</a:t>
            </a:r>
            <a:r>
              <a:rPr lang="pl-PL" altLang="pl-PL" sz="2700" dirty="0"/>
              <a:t>).</a:t>
            </a:r>
          </a:p>
        </p:txBody>
      </p:sp>
      <p:sp>
        <p:nvSpPr>
          <p:cNvPr id="6" name="Prostokąt 5"/>
          <p:cNvSpPr/>
          <p:nvPr/>
        </p:nvSpPr>
        <p:spPr>
          <a:xfrm>
            <a:off x="664394" y="349972"/>
            <a:ext cx="27671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000" dirty="0"/>
              <a:t>Światło i barwa</a:t>
            </a:r>
          </a:p>
        </p:txBody>
      </p:sp>
    </p:spTree>
    <p:extLst>
      <p:ext uri="{BB962C8B-B14F-4D97-AF65-F5344CB8AC3E}">
        <p14:creationId xmlns:p14="http://schemas.microsoft.com/office/powerpoint/2010/main" val="221777832"/>
      </p:ext>
    </p:extLst>
  </p:cSld>
  <p:clrMapOvr>
    <a:masterClrMapping/>
  </p:clrMapOvr>
  <p:transition spd="slow">
    <p:random/>
  </p:transition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1915</TotalTime>
  <Words>3219</Words>
  <Application>Microsoft Office PowerPoint</Application>
  <PresentationFormat>Pokaz na ekranie (16:9)</PresentationFormat>
  <Paragraphs>336</Paragraphs>
  <Slides>67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67</vt:i4>
      </vt:variant>
    </vt:vector>
  </HeadingPairs>
  <TitlesOfParts>
    <vt:vector size="76" baseType="lpstr">
      <vt:lpstr>Arial</vt:lpstr>
      <vt:lpstr>Arial Black</vt:lpstr>
      <vt:lpstr>Calibri</vt:lpstr>
      <vt:lpstr>Franklin Gothic Medium Cond</vt:lpstr>
      <vt:lpstr>Humanst521 Lt BT</vt:lpstr>
      <vt:lpstr>Humnst777 BT</vt:lpstr>
      <vt:lpstr>Narkisim</vt:lpstr>
      <vt:lpstr>Wingdings</vt:lpstr>
      <vt:lpstr>Comarch_potx_big_v3_poprawki</vt:lpstr>
      <vt:lpstr>CENTRUM SZKOLENIOWE COMARCH</vt:lpstr>
      <vt:lpstr>Centrum Szkoleniowe Comarch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grafika komputerowa</vt:lpstr>
      <vt:lpstr>Barwa w grafice komputerowej </vt:lpstr>
      <vt:lpstr>Elementy barwy I</vt:lpstr>
      <vt:lpstr>Elementy barwy I</vt:lpstr>
      <vt:lpstr>Opis fizyczny - barwa</vt:lpstr>
      <vt:lpstr>Opis fizyczny - jasność</vt:lpstr>
      <vt:lpstr>Opis fizyczny - nasycenie</vt:lpstr>
      <vt:lpstr>Opis fizyczny - podsumowanie</vt:lpstr>
      <vt:lpstr>Komputerowe modele barw </vt:lpstr>
      <vt:lpstr>Model RGB</vt:lpstr>
      <vt:lpstr>Model RGB</vt:lpstr>
      <vt:lpstr>Model RGB</vt:lpstr>
      <vt:lpstr>Model RGB</vt:lpstr>
      <vt:lpstr>Model RGB</vt:lpstr>
      <vt:lpstr>Model RGB - podsumowanie</vt:lpstr>
      <vt:lpstr>model HSV (HSB, HSI) </vt:lpstr>
      <vt:lpstr>model HSV (HSB, HSI)</vt:lpstr>
      <vt:lpstr>model HSV (HSB, HSI)</vt:lpstr>
      <vt:lpstr>model HSV (HSB, HSI)</vt:lpstr>
      <vt:lpstr>model HSV (HSB, HSI)</vt:lpstr>
      <vt:lpstr>model HSV (HSB, HSI)</vt:lpstr>
      <vt:lpstr>model HSV (HSB, HSI)</vt:lpstr>
      <vt:lpstr>model HSL (HLS)</vt:lpstr>
      <vt:lpstr>model HSL (HLS)</vt:lpstr>
      <vt:lpstr>model HSL (HLS)</vt:lpstr>
      <vt:lpstr>porównanie modeli RGB oraz HSV i  HSL </vt:lpstr>
      <vt:lpstr>model CMY (CMYK) </vt:lpstr>
      <vt:lpstr>model CMY (CMYK)</vt:lpstr>
      <vt:lpstr>model CMY (CMYK)</vt:lpstr>
      <vt:lpstr>model CMY (CMYK)</vt:lpstr>
      <vt:lpstr>model CMY (CMYK)</vt:lpstr>
      <vt:lpstr>model CMY (CMYK)</vt:lpstr>
      <vt:lpstr>model CMY (CMYK)</vt:lpstr>
      <vt:lpstr>Prezentacja programu PowerPoint</vt:lpstr>
      <vt:lpstr>Prezentacja programu PowerPoint</vt:lpstr>
      <vt:lpstr>Makieta publikacji</vt:lpstr>
      <vt:lpstr>Zawartość makiety (1)</vt:lpstr>
      <vt:lpstr>Zawartość makiety (2)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Elementy typografii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Aby utworzyć plik PDF o ułatwionej dostępności, potrzebne są następujące aplikacje:</vt:lpstr>
      <vt:lpstr>Wymagane kroki w programie InDesign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264</cp:revision>
  <dcterms:created xsi:type="dcterms:W3CDTF">2015-08-12T08:39:11Z</dcterms:created>
  <dcterms:modified xsi:type="dcterms:W3CDTF">2021-09-10T05:11:27Z</dcterms:modified>
</cp:coreProperties>
</file>